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87" r:id="rId2"/>
    <p:sldId id="276" r:id="rId3"/>
    <p:sldId id="275" r:id="rId4"/>
    <p:sldId id="288" r:id="rId5"/>
    <p:sldId id="290" r:id="rId6"/>
    <p:sldId id="308" r:id="rId7"/>
    <p:sldId id="307" r:id="rId8"/>
    <p:sldId id="326" r:id="rId9"/>
    <p:sldId id="286" r:id="rId10"/>
    <p:sldId id="323" r:id="rId11"/>
    <p:sldId id="325" r:id="rId12"/>
    <p:sldId id="324" r:id="rId13"/>
    <p:sldId id="305" r:id="rId14"/>
    <p:sldId id="281" r:id="rId15"/>
    <p:sldId id="312" r:id="rId16"/>
    <p:sldId id="315" r:id="rId17"/>
    <p:sldId id="316" r:id="rId18"/>
    <p:sldId id="317" r:id="rId19"/>
    <p:sldId id="318" r:id="rId20"/>
    <p:sldId id="319" r:id="rId21"/>
    <p:sldId id="321" r:id="rId22"/>
    <p:sldId id="322" r:id="rId23"/>
    <p:sldId id="311" r:id="rId24"/>
    <p:sldId id="270" r:id="rId25"/>
    <p:sldId id="266" r:id="rId26"/>
    <p:sldId id="297" r:id="rId27"/>
    <p:sldId id="298" r:id="rId28"/>
    <p:sldId id="293" r:id="rId29"/>
    <p:sldId id="299" r:id="rId30"/>
    <p:sldId id="294" r:id="rId31"/>
    <p:sldId id="300" r:id="rId32"/>
    <p:sldId id="295" r:id="rId33"/>
    <p:sldId id="301" r:id="rId34"/>
    <p:sldId id="296" r:id="rId35"/>
    <p:sldId id="302" r:id="rId36"/>
    <p:sldId id="303" r:id="rId37"/>
    <p:sldId id="313" r:id="rId38"/>
    <p:sldId id="291" r:id="rId39"/>
    <p:sldId id="264"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94675" autoAdjust="0"/>
  </p:normalViewPr>
  <p:slideViewPr>
    <p:cSldViewPr snapToGrid="0">
      <p:cViewPr varScale="1">
        <p:scale>
          <a:sx n="81" d="100"/>
          <a:sy n="81" d="100"/>
        </p:scale>
        <p:origin x="614" y="6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9972F-FC13-4093-8425-EA24193563E9}"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DBD5CEA6-2CBD-4590-ACBA-D74572298892}" type="parTrans" cxnId="{5179D762-2B6E-43BC-8206-FBF98AFD7C2F}">
      <dgm:prSet/>
      <dgm:spPr/>
      <dgm:t>
        <a:bodyPr/>
        <a:lstStyle/>
        <a:p>
          <a:endParaRPr lang="zh-CN" altLang="en-US"/>
        </a:p>
      </dgm:t>
    </dgm:pt>
    <dgm:pt modelId="{414945C8-01C6-4E7F-A8D5-72028BE9F236}">
      <dgm:prSet phldrT="[文本]" custT="1"/>
      <dgm:spPr>
        <a:blipFill rotWithShape="0">
          <a:blip xmlns:r="http://schemas.openxmlformats.org/officeDocument/2006/relationships" r:embed="rId1"/>
          <a:stretch>
            <a:fillRect/>
          </a:stretch>
        </a:blipFill>
        <a:ln w="15875" cap="rnd" cmpd="sng" algn="ctr">
          <a:solidFill>
            <a:schemeClr val="lt1">
              <a:hueOff val="0"/>
              <a:satOff val="0"/>
              <a:lumOff val="0"/>
              <a:alphaOff val="0"/>
            </a:schemeClr>
          </a:solidFill>
          <a:prstDash val="solid"/>
        </a:ln>
      </dgm:spPr>
      <dgm:t>
        <a:bodyPr/>
        <a:lstStyle/>
        <a:p>
          <a:r>
            <a:rPr lang="en-US" sz="2000" b="1" dirty="0">
              <a:solidFill>
                <a:schemeClr val="accent3">
                  <a:lumMod val="50000"/>
                </a:schemeClr>
              </a:solidFill>
              <a:latin typeface="+mn-lt"/>
            </a:rPr>
            <a:t>All toxin</a:t>
          </a:r>
        </a:p>
        <a:p>
          <a:r>
            <a:rPr lang="en-US" sz="2000" b="1" dirty="0">
              <a:solidFill>
                <a:schemeClr val="accent3">
                  <a:lumMod val="50000"/>
                </a:schemeClr>
              </a:solidFill>
              <a:latin typeface="+mn-lt"/>
            </a:rPr>
            <a:t>data</a:t>
          </a:r>
          <a:endParaRPr lang="zh-CN" altLang="en-US" sz="2000" dirty="0">
            <a:solidFill>
              <a:schemeClr val="accent3">
                <a:lumMod val="50000"/>
              </a:schemeClr>
            </a:solidFill>
            <a:latin typeface="+mn-lt"/>
            <a:ea typeface="字魂73号-江南手书" panose="00000500000000000000" pitchFamily="2" charset="-122"/>
          </a:endParaRPr>
        </a:p>
      </dgm:t>
    </dgm:pt>
    <dgm:pt modelId="{6EB73460-933F-4073-97DC-275C3A8C4934}" type="sibTrans" cxnId="{5179D762-2B6E-43BC-8206-FBF98AFD7C2F}">
      <dgm:prSet/>
      <dgm:spPr/>
      <dgm:t>
        <a:bodyPr/>
        <a:lstStyle/>
        <a:p>
          <a:endParaRPr lang="zh-CN" altLang="en-US"/>
        </a:p>
      </dgm:t>
    </dgm:pt>
    <dgm:pt modelId="{4528939E-E283-4A69-BBEA-47FE3200A040}" type="parTrans" cxnId="{45175861-5039-4CE2-9B7B-D89591B61AA0}">
      <dgm:prSet/>
      <dgm:spPr/>
      <dgm:t>
        <a:bodyPr/>
        <a:lstStyle/>
        <a:p>
          <a:endParaRPr lang="zh-CN" altLang="en-US"/>
        </a:p>
      </dgm:t>
    </dgm:pt>
    <dgm:pt modelId="{8822409F-84DD-4F3D-9881-4A582130B217}">
      <dgm:prSet phldrT="[文本]" custT="1"/>
      <dgm:spPr>
        <a:blipFill rotWithShape="0">
          <a:blip xmlns:r="http://schemas.openxmlformats.org/officeDocument/2006/relationships" r:embed="rId1"/>
          <a:stretch>
            <a:fillRect/>
          </a:stretch>
        </a:blipFill>
        <a:ln w="15875" cap="rnd" cmpd="sng" algn="ctr">
          <a:solidFill>
            <a:schemeClr val="lt1">
              <a:hueOff val="0"/>
              <a:satOff val="0"/>
              <a:lumOff val="0"/>
              <a:alphaOff val="0"/>
            </a:schemeClr>
          </a:solidFill>
          <a:prstDash val="solid"/>
        </a:ln>
      </dgm:spPr>
      <dgm:t>
        <a:bodyPr/>
        <a:lstStyle/>
        <a:p>
          <a:r>
            <a:rPr lang="en-US" altLang="zh-CN" sz="3000" dirty="0">
              <a:solidFill>
                <a:schemeClr val="accent3">
                  <a:lumMod val="50000"/>
                </a:schemeClr>
              </a:solidFill>
              <a:latin typeface="+mn-lt"/>
              <a:ea typeface="字魂73号-江南手书" panose="00000500000000000000" pitchFamily="2" charset="-122"/>
            </a:rPr>
            <a:t>Toxin structure</a:t>
          </a:r>
          <a:endParaRPr lang="zh-CN" altLang="en-US" sz="3000" dirty="0">
            <a:solidFill>
              <a:schemeClr val="accent3">
                <a:lumMod val="50000"/>
              </a:schemeClr>
            </a:solidFill>
            <a:latin typeface="+mn-lt"/>
            <a:ea typeface="字魂73号-江南手书" panose="00000500000000000000" pitchFamily="2" charset="-122"/>
          </a:endParaRPr>
        </a:p>
      </dgm:t>
    </dgm:pt>
    <dgm:pt modelId="{DD4D7779-87E8-41C7-AAEC-B479ED679EF2}" type="sibTrans" cxnId="{45175861-5039-4CE2-9B7B-D89591B61AA0}">
      <dgm:prSet/>
      <dgm:spPr/>
      <dgm:t>
        <a:bodyPr/>
        <a:lstStyle/>
        <a:p>
          <a:endParaRPr lang="zh-CN" altLang="en-US"/>
        </a:p>
      </dgm:t>
    </dgm:pt>
    <dgm:pt modelId="{7226EBC3-6298-4C57-9D10-EC1A5EFF058A}" type="parTrans" cxnId="{6E447C4B-630A-4FC0-B4E3-55B701A9DB33}">
      <dgm:prSet/>
      <dgm:spPr/>
      <dgm:t>
        <a:bodyPr/>
        <a:lstStyle/>
        <a:p>
          <a:endParaRPr lang="zh-CN" altLang="en-US"/>
        </a:p>
      </dgm:t>
    </dgm:pt>
    <dgm:pt modelId="{98D8D3F0-00BC-403E-B623-80DB46B4D87E}">
      <dgm:prSet phldrT="[文本]" custT="1"/>
      <dgm:spPr>
        <a:blipFill rotWithShape="0">
          <a:blip xmlns:r="http://schemas.openxmlformats.org/officeDocument/2006/relationships" r:embed="rId1"/>
          <a:stretch>
            <a:fillRect/>
          </a:stretch>
        </a:blipFill>
        <a:ln w="15875" cap="rnd" cmpd="sng" algn="ctr">
          <a:solidFill>
            <a:schemeClr val="lt1">
              <a:hueOff val="0"/>
              <a:satOff val="0"/>
              <a:lumOff val="0"/>
              <a:alphaOff val="0"/>
            </a:schemeClr>
          </a:solidFill>
          <a:prstDash val="solid"/>
        </a:ln>
      </dgm:spPr>
      <dgm:t>
        <a:bodyPr/>
        <a:lstStyle/>
        <a:p>
          <a:r>
            <a:rPr lang="en-US" altLang="zh-CN" sz="3000" dirty="0">
              <a:solidFill>
                <a:schemeClr val="accent3">
                  <a:lumMod val="50000"/>
                </a:schemeClr>
              </a:solidFill>
              <a:latin typeface="+mn-lt"/>
              <a:ea typeface="字魂73号-江南手书" panose="00000500000000000000" pitchFamily="2" charset="-122"/>
            </a:rPr>
            <a:t>Relations</a:t>
          </a:r>
          <a:endParaRPr lang="zh-CN" altLang="en-US" sz="3000" dirty="0">
            <a:solidFill>
              <a:schemeClr val="accent3">
                <a:lumMod val="50000"/>
              </a:schemeClr>
            </a:solidFill>
            <a:latin typeface="+mn-lt"/>
            <a:ea typeface="字魂73号-江南手书" panose="00000500000000000000" pitchFamily="2" charset="-122"/>
          </a:endParaRPr>
        </a:p>
      </dgm:t>
    </dgm:pt>
    <dgm:pt modelId="{0EF73710-2A94-4710-8D1D-AC3490A98F9C}" type="sibTrans" cxnId="{6E447C4B-630A-4FC0-B4E3-55B701A9DB33}">
      <dgm:prSet/>
      <dgm:spPr/>
      <dgm:t>
        <a:bodyPr/>
        <a:lstStyle/>
        <a:p>
          <a:endParaRPr lang="zh-CN" altLang="en-US"/>
        </a:p>
      </dgm:t>
    </dgm:pt>
    <dgm:pt modelId="{DF7FE602-7405-4958-95F1-1A214E1D8B2D}">
      <dgm:prSet phldrT="[文本]" custT="1"/>
      <dgm:spPr>
        <a:blipFill rotWithShape="0">
          <a:blip xmlns:r="http://schemas.openxmlformats.org/officeDocument/2006/relationships" r:embed="rId1"/>
          <a:stretch>
            <a:fillRect/>
          </a:stretch>
        </a:blipFill>
        <a:ln w="15875" cap="rnd" cmpd="sng" algn="ctr">
          <a:solidFill>
            <a:schemeClr val="lt1">
              <a:hueOff val="0"/>
              <a:satOff val="0"/>
              <a:lumOff val="0"/>
              <a:alphaOff val="0"/>
            </a:schemeClr>
          </a:solidFill>
          <a:prstDash val="solid"/>
        </a:ln>
      </dgm:spPr>
      <dgm:t>
        <a:bodyPr/>
        <a:lstStyle/>
        <a:p>
          <a:r>
            <a:rPr lang="en-US" sz="2600" b="1" dirty="0">
              <a:solidFill>
                <a:schemeClr val="accent3">
                  <a:lumMod val="50000"/>
                </a:schemeClr>
              </a:solidFill>
              <a:latin typeface="+mn-lt"/>
            </a:rPr>
            <a:t>All toxin</a:t>
          </a:r>
        </a:p>
        <a:p>
          <a:r>
            <a:rPr lang="en-US" sz="3000" dirty="0">
              <a:solidFill>
                <a:schemeClr val="accent3">
                  <a:lumMod val="50000"/>
                </a:schemeClr>
              </a:solidFill>
              <a:latin typeface="+mn-lt"/>
            </a:rPr>
            <a:t>target</a:t>
          </a:r>
        </a:p>
      </dgm:t>
    </dgm:pt>
    <dgm:pt modelId="{41A549CC-C075-4CD4-9C01-2AA89ACF0499}" type="parTrans" cxnId="{70045C65-F7C8-4309-8E31-547D728CF3BC}">
      <dgm:prSet/>
      <dgm:spPr/>
      <dgm:t>
        <a:bodyPr/>
        <a:lstStyle/>
        <a:p>
          <a:endParaRPr lang="en-US"/>
        </a:p>
      </dgm:t>
    </dgm:pt>
    <dgm:pt modelId="{557AD48A-6A00-424D-8A26-F053C244D6AC}" type="sibTrans" cxnId="{70045C65-F7C8-4309-8E31-547D728CF3BC}">
      <dgm:prSet/>
      <dgm:spPr/>
      <dgm:t>
        <a:bodyPr/>
        <a:lstStyle/>
        <a:p>
          <a:endParaRPr lang="en-US"/>
        </a:p>
      </dgm:t>
    </dgm:pt>
    <dgm:pt modelId="{4539CD7C-A559-4672-9F84-7E7F3B4A8B4B}" type="pres">
      <dgm:prSet presAssocID="{70B9972F-FC13-4093-8425-EA24193563E9}" presName="matrix" presStyleCnt="0">
        <dgm:presLayoutVars>
          <dgm:chMax val="1"/>
          <dgm:dir/>
          <dgm:resizeHandles val="exact"/>
        </dgm:presLayoutVars>
      </dgm:prSet>
      <dgm:spPr/>
    </dgm:pt>
    <dgm:pt modelId="{9E92CBCB-E340-4257-AE61-C078F3A1BEF3}" type="pres">
      <dgm:prSet presAssocID="{70B9972F-FC13-4093-8425-EA24193563E9}" presName="diamond" presStyleLbl="bgShp" presStyleIdx="0" presStyleCnt="1" custScaleX="1143" custScaleY="32978" custLinFactY="3827" custLinFactNeighborX="98744" custLinFactNeighborY="100000"/>
      <dgm:spPr>
        <a:solidFill>
          <a:srgbClr val="DCF0ED"/>
        </a:solidFill>
      </dgm:spPr>
    </dgm:pt>
    <dgm:pt modelId="{21D9E8B4-CEA4-4D6C-A735-F1515848A74C}" type="pres">
      <dgm:prSet presAssocID="{70B9972F-FC13-4093-8425-EA24193563E9}" presName="quad1" presStyleLbl="node1" presStyleIdx="0" presStyleCnt="4" custScaleX="125889" custLinFactNeighborX="-84681" custLinFactNeighborY="-43268">
        <dgm:presLayoutVars>
          <dgm:chMax val="0"/>
          <dgm:chPref val="0"/>
          <dgm:bulletEnabled val="1"/>
        </dgm:presLayoutVars>
      </dgm:prSet>
      <dgm:spPr/>
    </dgm:pt>
    <dgm:pt modelId="{0C104262-4242-4E0E-BF92-6ED1CA0B77B3}" type="pres">
      <dgm:prSet presAssocID="{70B9972F-FC13-4093-8425-EA24193563E9}" presName="quad2" presStyleLbl="node1" presStyleIdx="1" presStyleCnt="4" custScaleX="140426" custLinFactNeighborX="83555" custLinFactNeighborY="-39262">
        <dgm:presLayoutVars>
          <dgm:chMax val="0"/>
          <dgm:chPref val="0"/>
          <dgm:bulletEnabled val="1"/>
        </dgm:presLayoutVars>
      </dgm:prSet>
      <dgm:spPr/>
    </dgm:pt>
    <dgm:pt modelId="{130338C1-967F-48A0-890A-298E38429DB0}" type="pres">
      <dgm:prSet presAssocID="{70B9972F-FC13-4093-8425-EA24193563E9}" presName="quad3" presStyleLbl="node1" presStyleIdx="2" presStyleCnt="4" custScaleX="161761" custLinFactNeighborX="-81792" custLinFactNeighborY="1662">
        <dgm:presLayoutVars>
          <dgm:chMax val="0"/>
          <dgm:chPref val="0"/>
          <dgm:bulletEnabled val="1"/>
        </dgm:presLayoutVars>
      </dgm:prSet>
      <dgm:spPr/>
    </dgm:pt>
    <dgm:pt modelId="{318581C1-87D7-4D75-8F5A-FF9B03FF0E2E}" type="pres">
      <dgm:prSet presAssocID="{70B9972F-FC13-4093-8425-EA24193563E9}" presName="quad4" presStyleLbl="node1" presStyleIdx="3" presStyleCnt="4" custScaleX="140426" custLinFactNeighborX="83179" custLinFactNeighborY="3364">
        <dgm:presLayoutVars>
          <dgm:chMax val="0"/>
          <dgm:chPref val="0"/>
          <dgm:bulletEnabled val="1"/>
        </dgm:presLayoutVars>
      </dgm:prSet>
      <dgm:spPr/>
    </dgm:pt>
  </dgm:ptLst>
  <dgm:cxnLst>
    <dgm:cxn modelId="{45175861-5039-4CE2-9B7B-D89591B61AA0}" srcId="{70B9972F-FC13-4093-8425-EA24193563E9}" destId="{8822409F-84DD-4F3D-9881-4A582130B217}" srcOrd="1" destOrd="0" parTransId="{4528939E-E283-4A69-BBEA-47FE3200A040}" sibTransId="{DD4D7779-87E8-41C7-AAEC-B479ED679EF2}"/>
    <dgm:cxn modelId="{5179D762-2B6E-43BC-8206-FBF98AFD7C2F}" srcId="{70B9972F-FC13-4093-8425-EA24193563E9}" destId="{414945C8-01C6-4E7F-A8D5-72028BE9F236}" srcOrd="0" destOrd="0" parTransId="{DBD5CEA6-2CBD-4590-ACBA-D74572298892}" sibTransId="{6EB73460-933F-4073-97DC-275C3A8C4934}"/>
    <dgm:cxn modelId="{70045C65-F7C8-4309-8E31-547D728CF3BC}" srcId="{70B9972F-FC13-4093-8425-EA24193563E9}" destId="{DF7FE602-7405-4958-95F1-1A214E1D8B2D}" srcOrd="3" destOrd="0" parTransId="{41A549CC-C075-4CD4-9C01-2AA89ACF0499}" sibTransId="{557AD48A-6A00-424D-8A26-F053C244D6AC}"/>
    <dgm:cxn modelId="{E166B569-2A75-4510-AE6F-6555B8AD5C8E}" type="presOf" srcId="{414945C8-01C6-4E7F-A8D5-72028BE9F236}" destId="{21D9E8B4-CEA4-4D6C-A735-F1515848A74C}" srcOrd="0" destOrd="0" presId="urn:microsoft.com/office/officeart/2005/8/layout/matrix3"/>
    <dgm:cxn modelId="{6E447C4B-630A-4FC0-B4E3-55B701A9DB33}" srcId="{70B9972F-FC13-4093-8425-EA24193563E9}" destId="{98D8D3F0-00BC-403E-B623-80DB46B4D87E}" srcOrd="2" destOrd="0" parTransId="{7226EBC3-6298-4C57-9D10-EC1A5EFF058A}" sibTransId="{0EF73710-2A94-4710-8D1D-AC3490A98F9C}"/>
    <dgm:cxn modelId="{A288B576-8AC9-40B9-8EAD-87B5B4A9E69B}" type="presOf" srcId="{98D8D3F0-00BC-403E-B623-80DB46B4D87E}" destId="{130338C1-967F-48A0-890A-298E38429DB0}" srcOrd="0" destOrd="0" presId="urn:microsoft.com/office/officeart/2005/8/layout/matrix3"/>
    <dgm:cxn modelId="{1782EC7C-F612-4188-80B8-0D04F2059558}" type="presOf" srcId="{70B9972F-FC13-4093-8425-EA24193563E9}" destId="{4539CD7C-A559-4672-9F84-7E7F3B4A8B4B}" srcOrd="0" destOrd="0" presId="urn:microsoft.com/office/officeart/2005/8/layout/matrix3"/>
    <dgm:cxn modelId="{5E6041AB-00E9-4F34-9766-73E37EF23FA9}" type="presOf" srcId="{8822409F-84DD-4F3D-9881-4A582130B217}" destId="{0C104262-4242-4E0E-BF92-6ED1CA0B77B3}" srcOrd="0" destOrd="0" presId="urn:microsoft.com/office/officeart/2005/8/layout/matrix3"/>
    <dgm:cxn modelId="{C2CFC2F0-1CF4-4699-89D0-EF65771CC26F}" type="presOf" srcId="{DF7FE602-7405-4958-95F1-1A214E1D8B2D}" destId="{318581C1-87D7-4D75-8F5A-FF9B03FF0E2E}" srcOrd="0" destOrd="0" presId="urn:microsoft.com/office/officeart/2005/8/layout/matrix3"/>
    <dgm:cxn modelId="{6FEB2698-B4EE-464B-90D1-40A5D36E82A4}" type="presParOf" srcId="{4539CD7C-A559-4672-9F84-7E7F3B4A8B4B}" destId="{9E92CBCB-E340-4257-AE61-C078F3A1BEF3}" srcOrd="0" destOrd="0" presId="urn:microsoft.com/office/officeart/2005/8/layout/matrix3"/>
    <dgm:cxn modelId="{B491AE33-9345-4AF8-82E4-721B743B1E39}" type="presParOf" srcId="{4539CD7C-A559-4672-9F84-7E7F3B4A8B4B}" destId="{21D9E8B4-CEA4-4D6C-A735-F1515848A74C}" srcOrd="1" destOrd="0" presId="urn:microsoft.com/office/officeart/2005/8/layout/matrix3"/>
    <dgm:cxn modelId="{F92D3D21-93A2-4646-AE94-0F81336FB544}" type="presParOf" srcId="{4539CD7C-A559-4672-9F84-7E7F3B4A8B4B}" destId="{0C104262-4242-4E0E-BF92-6ED1CA0B77B3}" srcOrd="2" destOrd="0" presId="urn:microsoft.com/office/officeart/2005/8/layout/matrix3"/>
    <dgm:cxn modelId="{96AEDBD8-4438-4EB2-A234-D6D5B853B6AD}" type="presParOf" srcId="{4539CD7C-A559-4672-9F84-7E7F3B4A8B4B}" destId="{130338C1-967F-48A0-890A-298E38429DB0}" srcOrd="3" destOrd="0" presId="urn:microsoft.com/office/officeart/2005/8/layout/matrix3"/>
    <dgm:cxn modelId="{2751F6A6-CF9C-4FB5-A622-1E01CC3A1643}" type="presParOf" srcId="{4539CD7C-A559-4672-9F84-7E7F3B4A8B4B}" destId="{318581C1-87D7-4D75-8F5A-FF9B03FF0E2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2CBCB-E340-4257-AE61-C078F3A1BEF3}">
      <dsp:nvSpPr>
        <dsp:cNvPr id="0" name=""/>
        <dsp:cNvSpPr/>
      </dsp:nvSpPr>
      <dsp:spPr>
        <a:xfrm>
          <a:off x="4836208" y="2421181"/>
          <a:ext cx="41291" cy="1191335"/>
        </a:xfrm>
        <a:prstGeom prst="diamond">
          <a:avLst/>
        </a:prstGeom>
        <a:solidFill>
          <a:srgbClr val="DCF0ED"/>
        </a:solidFill>
        <a:ln>
          <a:noFill/>
        </a:ln>
        <a:effectLst/>
      </dsp:spPr>
      <dsp:style>
        <a:lnRef idx="0">
          <a:scrgbClr r="0" g="0" b="0"/>
        </a:lnRef>
        <a:fillRef idx="1">
          <a:scrgbClr r="0" g="0" b="0"/>
        </a:fillRef>
        <a:effectRef idx="0">
          <a:scrgbClr r="0" g="0" b="0"/>
        </a:effectRef>
        <a:fontRef idx="minor"/>
      </dsp:style>
    </dsp:sp>
    <dsp:sp modelId="{21D9E8B4-CEA4-4D6C-A735-F1515848A74C}">
      <dsp:nvSpPr>
        <dsp:cNvPr id="0" name=""/>
        <dsp:cNvSpPr/>
      </dsp:nvSpPr>
      <dsp:spPr>
        <a:xfrm>
          <a:off x="236826" y="192699"/>
          <a:ext cx="1773626" cy="1408881"/>
        </a:xfrm>
        <a:prstGeom prst="roundRect">
          <a:avLst/>
        </a:prstGeom>
        <a:blipFill rotWithShape="0">
          <a:blip xmlns:r="http://schemas.openxmlformats.org/officeDocument/2006/relationships" r:embed="rId1"/>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3">
                  <a:lumMod val="50000"/>
                </a:schemeClr>
              </a:solidFill>
              <a:latin typeface="+mn-lt"/>
            </a:rPr>
            <a:t>All toxin</a:t>
          </a:r>
        </a:p>
        <a:p>
          <a:pPr marL="0" lvl="0" indent="0" algn="ctr" defTabSz="889000">
            <a:lnSpc>
              <a:spcPct val="90000"/>
            </a:lnSpc>
            <a:spcBef>
              <a:spcPct val="0"/>
            </a:spcBef>
            <a:spcAft>
              <a:spcPct val="35000"/>
            </a:spcAft>
            <a:buNone/>
          </a:pPr>
          <a:r>
            <a:rPr lang="en-US" sz="2000" b="1" kern="1200" dirty="0">
              <a:solidFill>
                <a:schemeClr val="accent3">
                  <a:lumMod val="50000"/>
                </a:schemeClr>
              </a:solidFill>
              <a:latin typeface="+mn-lt"/>
            </a:rPr>
            <a:t>data</a:t>
          </a:r>
          <a:endParaRPr lang="zh-CN" altLang="en-US" sz="2000" kern="1200" dirty="0">
            <a:solidFill>
              <a:schemeClr val="accent3">
                <a:lumMod val="50000"/>
              </a:schemeClr>
            </a:solidFill>
            <a:latin typeface="+mn-lt"/>
            <a:ea typeface="字魂73号-江南手书" panose="00000500000000000000" pitchFamily="2" charset="-122"/>
          </a:endParaRPr>
        </a:p>
      </dsp:txBody>
      <dsp:txXfrm>
        <a:off x="305602" y="261475"/>
        <a:ext cx="1636074" cy="1271329"/>
      </dsp:txXfrm>
    </dsp:sp>
    <dsp:sp modelId="{0C104262-4242-4E0E-BF92-6ED1CA0B77B3}">
      <dsp:nvSpPr>
        <dsp:cNvPr id="0" name=""/>
        <dsp:cNvSpPr/>
      </dsp:nvSpPr>
      <dsp:spPr>
        <a:xfrm>
          <a:off x="4021917" y="249139"/>
          <a:ext cx="1978436" cy="1408881"/>
        </a:xfrm>
        <a:prstGeom prst="roundRect">
          <a:avLst/>
        </a:prstGeom>
        <a:blipFill rotWithShape="0">
          <a:blip xmlns:r="http://schemas.openxmlformats.org/officeDocument/2006/relationships" r:embed="rId1"/>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solidFill>
                <a:schemeClr val="accent3">
                  <a:lumMod val="50000"/>
                </a:schemeClr>
              </a:solidFill>
              <a:latin typeface="+mn-lt"/>
              <a:ea typeface="字魂73号-江南手书" panose="00000500000000000000" pitchFamily="2" charset="-122"/>
            </a:rPr>
            <a:t>Toxin structure</a:t>
          </a:r>
          <a:endParaRPr lang="zh-CN" altLang="en-US" sz="3000" kern="1200" dirty="0">
            <a:solidFill>
              <a:schemeClr val="accent3">
                <a:lumMod val="50000"/>
              </a:schemeClr>
            </a:solidFill>
            <a:latin typeface="+mn-lt"/>
            <a:ea typeface="字魂73号-江南手书" panose="00000500000000000000" pitchFamily="2" charset="-122"/>
          </a:endParaRPr>
        </a:p>
      </dsp:txBody>
      <dsp:txXfrm>
        <a:off x="4090693" y="317915"/>
        <a:ext cx="1840884" cy="1271329"/>
      </dsp:txXfrm>
    </dsp:sp>
    <dsp:sp modelId="{130338C1-967F-48A0-890A-298E38429DB0}">
      <dsp:nvSpPr>
        <dsp:cNvPr id="0" name=""/>
        <dsp:cNvSpPr/>
      </dsp:nvSpPr>
      <dsp:spPr>
        <a:xfrm>
          <a:off x="24831" y="2319552"/>
          <a:ext cx="2279021" cy="1408881"/>
        </a:xfrm>
        <a:prstGeom prst="roundRect">
          <a:avLst/>
        </a:prstGeom>
        <a:blipFill rotWithShape="0">
          <a:blip xmlns:r="http://schemas.openxmlformats.org/officeDocument/2006/relationships" r:embed="rId1"/>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solidFill>
                <a:schemeClr val="accent3">
                  <a:lumMod val="50000"/>
                </a:schemeClr>
              </a:solidFill>
              <a:latin typeface="+mn-lt"/>
              <a:ea typeface="字魂73号-江南手书" panose="00000500000000000000" pitchFamily="2" charset="-122"/>
            </a:rPr>
            <a:t>Relations</a:t>
          </a:r>
          <a:endParaRPr lang="zh-CN" altLang="en-US" sz="3000" kern="1200" dirty="0">
            <a:solidFill>
              <a:schemeClr val="accent3">
                <a:lumMod val="50000"/>
              </a:schemeClr>
            </a:solidFill>
            <a:latin typeface="+mn-lt"/>
            <a:ea typeface="字魂73号-江南手书" panose="00000500000000000000" pitchFamily="2" charset="-122"/>
          </a:endParaRPr>
        </a:p>
      </dsp:txBody>
      <dsp:txXfrm>
        <a:off x="93607" y="2388328"/>
        <a:ext cx="2141469" cy="1271329"/>
      </dsp:txXfrm>
    </dsp:sp>
    <dsp:sp modelId="{318581C1-87D7-4D75-8F5A-FF9B03FF0E2E}">
      <dsp:nvSpPr>
        <dsp:cNvPr id="0" name=""/>
        <dsp:cNvSpPr/>
      </dsp:nvSpPr>
      <dsp:spPr>
        <a:xfrm>
          <a:off x="4016627" y="2319552"/>
          <a:ext cx="1978436" cy="1408881"/>
        </a:xfrm>
        <a:prstGeom prst="roundRect">
          <a:avLst/>
        </a:prstGeom>
        <a:blipFill rotWithShape="0">
          <a:blip xmlns:r="http://schemas.openxmlformats.org/officeDocument/2006/relationships" r:embed="rId1"/>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accent3">
                  <a:lumMod val="50000"/>
                </a:schemeClr>
              </a:solidFill>
              <a:latin typeface="+mn-lt"/>
            </a:rPr>
            <a:t>All toxin</a:t>
          </a:r>
        </a:p>
        <a:p>
          <a:pPr marL="0" lvl="0" indent="0" algn="ctr" defTabSz="1155700">
            <a:lnSpc>
              <a:spcPct val="90000"/>
            </a:lnSpc>
            <a:spcBef>
              <a:spcPct val="0"/>
            </a:spcBef>
            <a:spcAft>
              <a:spcPct val="35000"/>
            </a:spcAft>
            <a:buNone/>
          </a:pPr>
          <a:r>
            <a:rPr lang="en-US" sz="3000" kern="1200" dirty="0">
              <a:solidFill>
                <a:schemeClr val="accent3">
                  <a:lumMod val="50000"/>
                </a:schemeClr>
              </a:solidFill>
              <a:latin typeface="+mn-lt"/>
            </a:rPr>
            <a:t>target</a:t>
          </a:r>
        </a:p>
      </dsp:txBody>
      <dsp:txXfrm>
        <a:off x="4085403" y="2388328"/>
        <a:ext cx="1840884" cy="1271329"/>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3T06:17:13.23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3T06:18:49.758"/>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4004 70,'-2947'0,"2849"-4,0-5,-127-29,204 34,-53-5,-1 3,-147 8,82 1,66-3,45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3T06:18:52.794"/>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4572 2,'1'14,"-1"0,-1 0,0 0,-1 0,-7 26,7-35,0 0,-1-1,0 1,0 0,0-1,0 0,0 0,-1 0,0 0,0 0,0-1,0 1,-1-1,1-1,-1 1,0 0,0-1,-7 3,-12 1,0 0,-1-2,0-1,0-1,0 0,0-2,-39-5,-9 1,16 4,21 1,0-1,0-2,0-2,0-1,0-1,-51-17,-1-6,-133-26,160 42,-21-1,-1 5,0 3,-137 7,-59-2,159-15,76 9,-69-3,-1414 10,687 1,790-1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3T06:18:56.591"/>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1473 3,'-222'-2,"-240"5,159 25,-101-23,323-5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3T06:19:04.361"/>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3037 35,'0'-2,"0"1,-1 0,1 0,-1 0,1 0,-1 0,1 0,-1 0,0 0,1 0,-1 0,0 0,0 0,0 0,0 0,0 1,0-1,0 0,0 1,0-1,0 1,0-1,0 1,-1-1,1 1,0 0,-2-1,-39-5,37 6,-386-6,224 9,-219 29,82-1,-373-27,362-6,-367 2,640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3T06:19:49.654"/>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739830-792B-4AEA-824F-7CC103FEA061}" type="datetimeFigureOut">
              <a:rPr lang="zh-CN" altLang="en-US" smtClean="0"/>
              <a:t>2023/5/23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1D976C-0824-41DC-9E7D-2CC4CCE2BD70}" type="slidenum">
              <a:rPr lang="zh-CN" altLang="en-US" smtClean="0"/>
              <a:t>‹#›</a:t>
            </a:fld>
            <a:endParaRPr lang="zh-CN" altLang="en-US"/>
          </a:p>
        </p:txBody>
      </p:sp>
    </p:spTree>
    <p:extLst>
      <p:ext uri="{BB962C8B-B14F-4D97-AF65-F5344CB8AC3E}">
        <p14:creationId xmlns:p14="http://schemas.microsoft.com/office/powerpoint/2010/main" val="2454905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1</a:t>
            </a:fld>
            <a:endParaRPr lang="zh-CN" altLang="en-US"/>
          </a:p>
        </p:txBody>
      </p:sp>
    </p:spTree>
    <p:extLst>
      <p:ext uri="{BB962C8B-B14F-4D97-AF65-F5344CB8AC3E}">
        <p14:creationId xmlns:p14="http://schemas.microsoft.com/office/powerpoint/2010/main" val="3268946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13</a:t>
            </a:fld>
            <a:endParaRPr lang="zh-CN" altLang="en-US"/>
          </a:p>
        </p:txBody>
      </p:sp>
    </p:spTree>
    <p:extLst>
      <p:ext uri="{BB962C8B-B14F-4D97-AF65-F5344CB8AC3E}">
        <p14:creationId xmlns:p14="http://schemas.microsoft.com/office/powerpoint/2010/main" val="3722503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14</a:t>
            </a:fld>
            <a:endParaRPr lang="zh-CN" altLang="en-US"/>
          </a:p>
        </p:txBody>
      </p:sp>
    </p:spTree>
    <p:extLst>
      <p:ext uri="{BB962C8B-B14F-4D97-AF65-F5344CB8AC3E}">
        <p14:creationId xmlns:p14="http://schemas.microsoft.com/office/powerpoint/2010/main" val="1098302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15</a:t>
            </a:fld>
            <a:endParaRPr lang="zh-CN" altLang="en-US"/>
          </a:p>
        </p:txBody>
      </p:sp>
    </p:spTree>
    <p:extLst>
      <p:ext uri="{BB962C8B-B14F-4D97-AF65-F5344CB8AC3E}">
        <p14:creationId xmlns:p14="http://schemas.microsoft.com/office/powerpoint/2010/main" val="2359654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16</a:t>
            </a:fld>
            <a:endParaRPr lang="zh-CN" altLang="en-US"/>
          </a:p>
        </p:txBody>
      </p:sp>
    </p:spTree>
    <p:extLst>
      <p:ext uri="{BB962C8B-B14F-4D97-AF65-F5344CB8AC3E}">
        <p14:creationId xmlns:p14="http://schemas.microsoft.com/office/powerpoint/2010/main" val="346980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17</a:t>
            </a:fld>
            <a:endParaRPr lang="zh-CN" altLang="en-US"/>
          </a:p>
        </p:txBody>
      </p:sp>
    </p:spTree>
    <p:extLst>
      <p:ext uri="{BB962C8B-B14F-4D97-AF65-F5344CB8AC3E}">
        <p14:creationId xmlns:p14="http://schemas.microsoft.com/office/powerpoint/2010/main" val="4085656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18</a:t>
            </a:fld>
            <a:endParaRPr lang="zh-CN" altLang="en-US"/>
          </a:p>
        </p:txBody>
      </p:sp>
    </p:spTree>
    <p:extLst>
      <p:ext uri="{BB962C8B-B14F-4D97-AF65-F5344CB8AC3E}">
        <p14:creationId xmlns:p14="http://schemas.microsoft.com/office/powerpoint/2010/main" val="2473570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19</a:t>
            </a:fld>
            <a:endParaRPr lang="zh-CN" altLang="en-US"/>
          </a:p>
        </p:txBody>
      </p:sp>
    </p:spTree>
    <p:extLst>
      <p:ext uri="{BB962C8B-B14F-4D97-AF65-F5344CB8AC3E}">
        <p14:creationId xmlns:p14="http://schemas.microsoft.com/office/powerpoint/2010/main" val="2681200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20</a:t>
            </a:fld>
            <a:endParaRPr lang="zh-CN" altLang="en-US"/>
          </a:p>
        </p:txBody>
      </p:sp>
    </p:spTree>
    <p:extLst>
      <p:ext uri="{BB962C8B-B14F-4D97-AF65-F5344CB8AC3E}">
        <p14:creationId xmlns:p14="http://schemas.microsoft.com/office/powerpoint/2010/main" val="2457310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21</a:t>
            </a:fld>
            <a:endParaRPr lang="zh-CN" altLang="en-US"/>
          </a:p>
        </p:txBody>
      </p:sp>
    </p:spTree>
    <p:extLst>
      <p:ext uri="{BB962C8B-B14F-4D97-AF65-F5344CB8AC3E}">
        <p14:creationId xmlns:p14="http://schemas.microsoft.com/office/powerpoint/2010/main" val="1393833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22</a:t>
            </a:fld>
            <a:endParaRPr lang="zh-CN" altLang="en-US"/>
          </a:p>
        </p:txBody>
      </p:sp>
    </p:spTree>
    <p:extLst>
      <p:ext uri="{BB962C8B-B14F-4D97-AF65-F5344CB8AC3E}">
        <p14:creationId xmlns:p14="http://schemas.microsoft.com/office/powerpoint/2010/main" val="1528222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2</a:t>
            </a:fld>
            <a:endParaRPr lang="zh-CN" altLang="en-US"/>
          </a:p>
        </p:txBody>
      </p:sp>
    </p:spTree>
    <p:extLst>
      <p:ext uri="{BB962C8B-B14F-4D97-AF65-F5344CB8AC3E}">
        <p14:creationId xmlns:p14="http://schemas.microsoft.com/office/powerpoint/2010/main" val="796893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23</a:t>
            </a:fld>
            <a:endParaRPr lang="zh-CN" altLang="en-US"/>
          </a:p>
        </p:txBody>
      </p:sp>
    </p:spTree>
    <p:extLst>
      <p:ext uri="{BB962C8B-B14F-4D97-AF65-F5344CB8AC3E}">
        <p14:creationId xmlns:p14="http://schemas.microsoft.com/office/powerpoint/2010/main" val="418958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24</a:t>
            </a:fld>
            <a:endParaRPr lang="zh-CN" altLang="en-US"/>
          </a:p>
        </p:txBody>
      </p:sp>
    </p:spTree>
    <p:extLst>
      <p:ext uri="{BB962C8B-B14F-4D97-AF65-F5344CB8AC3E}">
        <p14:creationId xmlns:p14="http://schemas.microsoft.com/office/powerpoint/2010/main" val="2604769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25</a:t>
            </a:fld>
            <a:endParaRPr lang="zh-CN" altLang="en-US"/>
          </a:p>
        </p:txBody>
      </p:sp>
    </p:spTree>
    <p:extLst>
      <p:ext uri="{BB962C8B-B14F-4D97-AF65-F5344CB8AC3E}">
        <p14:creationId xmlns:p14="http://schemas.microsoft.com/office/powerpoint/2010/main" val="2516675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26</a:t>
            </a:fld>
            <a:endParaRPr lang="zh-CN" altLang="en-US"/>
          </a:p>
        </p:txBody>
      </p:sp>
    </p:spTree>
    <p:extLst>
      <p:ext uri="{BB962C8B-B14F-4D97-AF65-F5344CB8AC3E}">
        <p14:creationId xmlns:p14="http://schemas.microsoft.com/office/powerpoint/2010/main" val="4011863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27</a:t>
            </a:fld>
            <a:endParaRPr lang="zh-CN" altLang="en-US"/>
          </a:p>
        </p:txBody>
      </p:sp>
    </p:spTree>
    <p:extLst>
      <p:ext uri="{BB962C8B-B14F-4D97-AF65-F5344CB8AC3E}">
        <p14:creationId xmlns:p14="http://schemas.microsoft.com/office/powerpoint/2010/main" val="4198555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28</a:t>
            </a:fld>
            <a:endParaRPr lang="zh-CN" altLang="en-US"/>
          </a:p>
        </p:txBody>
      </p:sp>
    </p:spTree>
    <p:extLst>
      <p:ext uri="{BB962C8B-B14F-4D97-AF65-F5344CB8AC3E}">
        <p14:creationId xmlns:p14="http://schemas.microsoft.com/office/powerpoint/2010/main" val="621220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29</a:t>
            </a:fld>
            <a:endParaRPr lang="zh-CN" altLang="en-US"/>
          </a:p>
        </p:txBody>
      </p:sp>
    </p:spTree>
    <p:extLst>
      <p:ext uri="{BB962C8B-B14F-4D97-AF65-F5344CB8AC3E}">
        <p14:creationId xmlns:p14="http://schemas.microsoft.com/office/powerpoint/2010/main" val="4108161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30</a:t>
            </a:fld>
            <a:endParaRPr lang="zh-CN" altLang="en-US"/>
          </a:p>
        </p:txBody>
      </p:sp>
    </p:spTree>
    <p:extLst>
      <p:ext uri="{BB962C8B-B14F-4D97-AF65-F5344CB8AC3E}">
        <p14:creationId xmlns:p14="http://schemas.microsoft.com/office/powerpoint/2010/main" val="2994668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31</a:t>
            </a:fld>
            <a:endParaRPr lang="zh-CN" altLang="en-US"/>
          </a:p>
        </p:txBody>
      </p:sp>
    </p:spTree>
    <p:extLst>
      <p:ext uri="{BB962C8B-B14F-4D97-AF65-F5344CB8AC3E}">
        <p14:creationId xmlns:p14="http://schemas.microsoft.com/office/powerpoint/2010/main" val="2565315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32</a:t>
            </a:fld>
            <a:endParaRPr lang="zh-CN" altLang="en-US"/>
          </a:p>
        </p:txBody>
      </p:sp>
    </p:spTree>
    <p:extLst>
      <p:ext uri="{BB962C8B-B14F-4D97-AF65-F5344CB8AC3E}">
        <p14:creationId xmlns:p14="http://schemas.microsoft.com/office/powerpoint/2010/main" val="281484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3</a:t>
            </a:fld>
            <a:endParaRPr lang="zh-CN" altLang="en-US"/>
          </a:p>
        </p:txBody>
      </p:sp>
    </p:spTree>
    <p:extLst>
      <p:ext uri="{BB962C8B-B14F-4D97-AF65-F5344CB8AC3E}">
        <p14:creationId xmlns:p14="http://schemas.microsoft.com/office/powerpoint/2010/main" val="2849605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33</a:t>
            </a:fld>
            <a:endParaRPr lang="zh-CN" altLang="en-US"/>
          </a:p>
        </p:txBody>
      </p:sp>
    </p:spTree>
    <p:extLst>
      <p:ext uri="{BB962C8B-B14F-4D97-AF65-F5344CB8AC3E}">
        <p14:creationId xmlns:p14="http://schemas.microsoft.com/office/powerpoint/2010/main" val="2731197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34</a:t>
            </a:fld>
            <a:endParaRPr lang="zh-CN" altLang="en-US"/>
          </a:p>
        </p:txBody>
      </p:sp>
    </p:spTree>
    <p:extLst>
      <p:ext uri="{BB962C8B-B14F-4D97-AF65-F5344CB8AC3E}">
        <p14:creationId xmlns:p14="http://schemas.microsoft.com/office/powerpoint/2010/main" val="3462258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35</a:t>
            </a:fld>
            <a:endParaRPr lang="zh-CN" altLang="en-US"/>
          </a:p>
        </p:txBody>
      </p:sp>
    </p:spTree>
    <p:extLst>
      <p:ext uri="{BB962C8B-B14F-4D97-AF65-F5344CB8AC3E}">
        <p14:creationId xmlns:p14="http://schemas.microsoft.com/office/powerpoint/2010/main" val="3047033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36</a:t>
            </a:fld>
            <a:endParaRPr lang="zh-CN" altLang="en-US"/>
          </a:p>
        </p:txBody>
      </p:sp>
    </p:spTree>
    <p:extLst>
      <p:ext uri="{BB962C8B-B14F-4D97-AF65-F5344CB8AC3E}">
        <p14:creationId xmlns:p14="http://schemas.microsoft.com/office/powerpoint/2010/main" val="1566628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37</a:t>
            </a:fld>
            <a:endParaRPr lang="zh-CN" altLang="en-US"/>
          </a:p>
        </p:txBody>
      </p:sp>
    </p:spTree>
    <p:extLst>
      <p:ext uri="{BB962C8B-B14F-4D97-AF65-F5344CB8AC3E}">
        <p14:creationId xmlns:p14="http://schemas.microsoft.com/office/powerpoint/2010/main" val="2901396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38</a:t>
            </a:fld>
            <a:endParaRPr lang="zh-CN" altLang="en-US"/>
          </a:p>
        </p:txBody>
      </p:sp>
    </p:spTree>
    <p:extLst>
      <p:ext uri="{BB962C8B-B14F-4D97-AF65-F5344CB8AC3E}">
        <p14:creationId xmlns:p14="http://schemas.microsoft.com/office/powerpoint/2010/main" val="1961243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39</a:t>
            </a:fld>
            <a:endParaRPr lang="zh-CN" altLang="en-US"/>
          </a:p>
        </p:txBody>
      </p:sp>
    </p:spTree>
    <p:extLst>
      <p:ext uri="{BB962C8B-B14F-4D97-AF65-F5344CB8AC3E}">
        <p14:creationId xmlns:p14="http://schemas.microsoft.com/office/powerpoint/2010/main" val="262833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4</a:t>
            </a:fld>
            <a:endParaRPr lang="zh-CN" altLang="en-US"/>
          </a:p>
        </p:txBody>
      </p:sp>
    </p:spTree>
    <p:extLst>
      <p:ext uri="{BB962C8B-B14F-4D97-AF65-F5344CB8AC3E}">
        <p14:creationId xmlns:p14="http://schemas.microsoft.com/office/powerpoint/2010/main" val="2614017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5</a:t>
            </a:fld>
            <a:endParaRPr lang="zh-CN" altLang="en-US"/>
          </a:p>
        </p:txBody>
      </p:sp>
    </p:spTree>
    <p:extLst>
      <p:ext uri="{BB962C8B-B14F-4D97-AF65-F5344CB8AC3E}">
        <p14:creationId xmlns:p14="http://schemas.microsoft.com/office/powerpoint/2010/main" val="333017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6</a:t>
            </a:fld>
            <a:endParaRPr lang="zh-CN" altLang="en-US"/>
          </a:p>
        </p:txBody>
      </p:sp>
    </p:spTree>
    <p:extLst>
      <p:ext uri="{BB962C8B-B14F-4D97-AF65-F5344CB8AC3E}">
        <p14:creationId xmlns:p14="http://schemas.microsoft.com/office/powerpoint/2010/main" val="2089641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7</a:t>
            </a:fld>
            <a:endParaRPr lang="zh-CN" altLang="en-US"/>
          </a:p>
        </p:txBody>
      </p:sp>
    </p:spTree>
    <p:extLst>
      <p:ext uri="{BB962C8B-B14F-4D97-AF65-F5344CB8AC3E}">
        <p14:creationId xmlns:p14="http://schemas.microsoft.com/office/powerpoint/2010/main" val="3149611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8</a:t>
            </a:fld>
            <a:endParaRPr lang="zh-CN" altLang="en-US"/>
          </a:p>
        </p:txBody>
      </p:sp>
    </p:spTree>
    <p:extLst>
      <p:ext uri="{BB962C8B-B14F-4D97-AF65-F5344CB8AC3E}">
        <p14:creationId xmlns:p14="http://schemas.microsoft.com/office/powerpoint/2010/main" val="727083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1D976C-0824-41DC-9E7D-2CC4CCE2BD70}" type="slidenum">
              <a:rPr lang="zh-CN" altLang="en-US" smtClean="0"/>
              <a:t>9</a:t>
            </a:fld>
            <a:endParaRPr lang="zh-CN" altLang="en-US"/>
          </a:p>
        </p:txBody>
      </p:sp>
    </p:spTree>
    <p:extLst>
      <p:ext uri="{BB962C8B-B14F-4D97-AF65-F5344CB8AC3E}">
        <p14:creationId xmlns:p14="http://schemas.microsoft.com/office/powerpoint/2010/main" val="783168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normAutofit/>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normAutofit/>
          </a:bodyPr>
          <a:lstStyle/>
          <a:p>
            <a:fld id="{88D38747-4367-4BD2-8D51-C97E202738E2}"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3332590411"/>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normAutofit/>
          </a:bodyPr>
          <a:lstStyle/>
          <a:p>
            <a:fld id="{11F1B079-7EF0-44EE-B798-BCC497C9F3B2}"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660821996"/>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normAutofit/>
          </a:bodyPr>
          <a:lstStyle/>
          <a:p>
            <a:fld id="{28FF70A8-1D13-4657-95F0-A9EA54967B8D}"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4125557214"/>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normAutofit/>
          </a:bodyPr>
          <a:lstStyle/>
          <a:p>
            <a:fld id="{21EB90AC-71BD-4C7F-8ACA-7B3F18292E63}"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normAutofit/>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rmAutofit fontScale="45000" lnSpcReduction="20000"/>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rmAutofit fontScale="45000" lnSpcReduction="20000"/>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771012641"/>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normAutofit/>
          </a:bodyPr>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normAutofit/>
          </a:bodyPr>
          <a:lstStyle/>
          <a:p>
            <a:fld id="{4E6EFC2C-8905-46F0-B443-CE905B76BA01}"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699367444"/>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normAutofit/>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rm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rm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rm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normAutofit/>
          </a:bodyPr>
          <a:lstStyle/>
          <a:p>
            <a:fld id="{D9079DC3-C9B5-499E-9140-0DC28B7074E2}" type="datetime1">
              <a:rPr lang="en-US" smtClean="0"/>
              <a:t>5/23/2023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3354840947"/>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normAutofit/>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rmAutofit fontScale="92500" lnSpcReduction="20000"/>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rmAutofit fontScale="92500" lnSpcReduction="20000"/>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rmAutofit fontScale="92500" lnSpcReduction="20000"/>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normAutofit/>
          </a:bodyPr>
          <a:lstStyle/>
          <a:p>
            <a:fld id="{30BB33EA-E472-4D22-9C03-A9C14AA21CED}" type="datetime1">
              <a:rPr lang="en-US" smtClean="0"/>
              <a:t>5/23/2023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558995616"/>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Vertical Text Placeholder 2"/>
          <p:cNvSpPr>
            <a:spLocks noGrp="1"/>
          </p:cNvSpPr>
          <p:nvPr>
            <p:ph type="body" orient="vert" idx="1"/>
          </p:nvPr>
        </p:nvSpPr>
        <p:spPr/>
        <p:txBody>
          <a:bodyPr vert="eaVert"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rmAutofit/>
          </a:bodyPr>
          <a:lstStyle/>
          <a:p>
            <a:fld id="{217E833E-1B6D-415F-AD29-75AE8C43BD0D}"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562049373"/>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normAutofit/>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rmAutofit/>
          </a:bodyPr>
          <a:lstStyle/>
          <a:p>
            <a:fld id="{8452596F-08A7-4B70-989A-F2B1CF31E66B}"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639325755"/>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rmAutofit/>
          </a:bodyPr>
          <a:lstStyle>
            <a:lvl1pPr>
              <a:defRPr>
                <a:solidFill>
                  <a:schemeClr val="tx1"/>
                </a:solidFill>
              </a:defRPr>
            </a:lvl1pPr>
          </a:lstStyle>
          <a:p>
            <a:fld id="{73C55A3C-5767-4844-A0A3-83778C2E5409}" type="datetime1">
              <a:rPr lang="en-US" smtClean="0"/>
              <a:t>5/23/2023</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normAutofit/>
          </a:bodyPr>
          <a:lstStyle>
            <a:lvl1pPr>
              <a:defRPr>
                <a:solidFill>
                  <a:schemeClr val="tx1"/>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721692042"/>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normAutofit/>
          </a:bodyPr>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rmAutofit/>
          </a:bodyPr>
          <a:lstStyle/>
          <a:p>
            <a:fld id="{CAE507A8-A5CF-4D38-AB86-7EDDA87A85D4}"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1366310671"/>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normAutofit/>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normAutofit/>
          </a:bodyPr>
          <a:lstStyle/>
          <a:p>
            <a:fld id="{BDFCD27C-8599-43EF-BA1D-14DDC1946E06}"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2311479469"/>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normAutofit/>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rm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rm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normAutofit/>
          </a:bodyPr>
          <a:lstStyle/>
          <a:p>
            <a:fld id="{49343D99-809A-49C0-96E5-4250D0B498EE}" type="datetime1">
              <a:rPr lang="en-US" smtClean="0"/>
              <a:t>5/23/2023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1783778394"/>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Date Placeholder 2"/>
          <p:cNvSpPr>
            <a:spLocks noGrp="1"/>
          </p:cNvSpPr>
          <p:nvPr>
            <p:ph type="dt" sz="half" idx="10"/>
          </p:nvPr>
        </p:nvSpPr>
        <p:spPr/>
        <p:txBody>
          <a:bodyPr>
            <a:normAutofit/>
          </a:bodyPr>
          <a:lstStyle/>
          <a:p>
            <a:fld id="{A143DE9B-B678-4EFB-BB7D-A4370204A0B0}" type="datetime1">
              <a:rPr lang="en-US" smtClean="0"/>
              <a:t>5/23/2023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4139956007"/>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rmAutofit/>
          </a:bodyPr>
          <a:lstStyle/>
          <a:p>
            <a:fld id="{E68812DA-F765-4142-A6A3-A8ED7235E082}" type="datetime1">
              <a:rPr lang="en-US" smtClean="0"/>
              <a:t>5/23/2023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23438712"/>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normAutofit/>
          </a:bodyPr>
          <a:lstStyle/>
          <a:p>
            <a:fld id="{3E0277FD-7DE6-41D4-930D-AC99F5AFE54E}"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3288690655"/>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rm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normAutofit/>
          </a:bodyPr>
          <a:lstStyle/>
          <a:p>
            <a:fld id="{9EA15526-7079-4B7B-987C-1B5FAE11A0FF}" type="datetime1">
              <a:rPr lang="en-US" smtClean="0"/>
              <a:t>5/23/2023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normAutofit/>
          </a:bodyPr>
          <a:lstStyle/>
          <a:p>
            <a:fld id="{3A98EE3D-8CD1-4C3F-BD1C-C98C9596463C}" type="slidenum">
              <a:rPr lang="en-US" smtClean="0"/>
              <a:t>‹#›</a:t>
            </a:fld>
            <a:endParaRPr lang="en-US"/>
          </a:p>
        </p:txBody>
      </p:sp>
    </p:spTree>
    <p:extLst>
      <p:ext uri="{BB962C8B-B14F-4D97-AF65-F5344CB8AC3E}">
        <p14:creationId xmlns:p14="http://schemas.microsoft.com/office/powerpoint/2010/main" val="729034908"/>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normAutofit/>
          </a:bodyPr>
          <a:lstStyle>
            <a:lvl1pPr algn="r">
              <a:defRPr sz="1000">
                <a:solidFill>
                  <a:schemeClr val="tx1">
                    <a:lumMod val="95000"/>
                  </a:schemeClr>
                </a:solidFill>
                <a:effectLst>
                  <a:outerShdw blurRad="50800" dist="38100" dir="2700000" algn="tl" rotWithShape="0">
                    <a:schemeClr val="bg1">
                      <a:alpha val="43000"/>
                    </a:schemeClr>
                  </a:outerShdw>
                </a:effectLst>
                <a:latin typeface="字魂73号-江南手书" panose="00000500000000000000" pitchFamily="2" charset="-122"/>
                <a:ea typeface="字魂73号-江南手书" panose="00000500000000000000" pitchFamily="2" charset="-122"/>
              </a:defRPr>
            </a:lvl1pPr>
          </a:lstStyle>
          <a:p>
            <a:fld id="{073ED0CC-082F-4160-86E5-0D6041F12778}" type="datetime1">
              <a:rPr lang="en-US" smtClean="0"/>
              <a:t>5/23/2023</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latin typeface="字魂73号-江南手书" panose="00000500000000000000" pitchFamily="2" charset="-122"/>
                <a:ea typeface="字魂73号-江南手书" panose="00000500000000000000" pitchFamily="2" charset="-122"/>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normAutofit/>
          </a:bodyPr>
          <a:lstStyle>
            <a:lvl1pPr algn="r">
              <a:defRPr sz="1000">
                <a:solidFill>
                  <a:schemeClr val="tx1">
                    <a:lumMod val="95000"/>
                  </a:schemeClr>
                </a:solidFill>
                <a:effectLst>
                  <a:outerShdw blurRad="50800" dist="38100" dir="2700000" algn="tl" rotWithShape="0">
                    <a:schemeClr val="bg1">
                      <a:alpha val="43000"/>
                    </a:schemeClr>
                  </a:outerShdw>
                </a:effectLst>
                <a:latin typeface="字魂73号-江南手书" panose="00000500000000000000" pitchFamily="2" charset="-122"/>
                <a:ea typeface="字魂73号-江南手书" panose="00000500000000000000" pitchFamily="2" charset="-122"/>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585025167"/>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字魂73号-江南手书" panose="00000500000000000000" pitchFamily="2" charset="-122"/>
          <a:ea typeface="字魂73号-江南手书" panose="00000500000000000000" pitchFamily="2" charset="-122"/>
          <a:cs typeface="字魂73号-江南手书" panose="00000500000000000000" pitchFamily="2"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字魂73号-江南手书" panose="00000500000000000000" pitchFamily="2" charset="-122"/>
          <a:ea typeface="字魂73号-江南手书" panose="00000500000000000000" pitchFamily="2" charset="-122"/>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字魂73号-江南手书" panose="00000500000000000000" pitchFamily="2" charset="-122"/>
          <a:ea typeface="字魂73号-江南手书" panose="00000500000000000000" pitchFamily="2" charset="-122"/>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字魂73号-江南手书" panose="00000500000000000000" pitchFamily="2" charset="-122"/>
          <a:ea typeface="字魂73号-江南手书" panose="00000500000000000000" pitchFamily="2" charset="-122"/>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字魂73号-江南手书" panose="00000500000000000000" pitchFamily="2" charset="-122"/>
          <a:ea typeface="字魂73号-江南手书" panose="00000500000000000000" pitchFamily="2" charset="-122"/>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字魂73号-江南手书" panose="00000500000000000000" pitchFamily="2" charset="-122"/>
          <a:ea typeface="字魂73号-江南手书" panose="00000500000000000000" pitchFamily="2" charset="-122"/>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66.png"/><Relationship Id="rId3" Type="http://schemas.openxmlformats.org/officeDocument/2006/relationships/image" Target="../media/image19.PNG"/><Relationship Id="rId7" Type="http://schemas.openxmlformats.org/officeDocument/2006/relationships/image" Target="../media/image63.png"/><Relationship Id="rId12" Type="http://schemas.openxmlformats.org/officeDocument/2006/relationships/customXml" Target="../ink/ink5.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65.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64.png"/><Relationship Id="rId14"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C5702-4DDE-48D3-A4DA-89ED574F4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 y="941"/>
            <a:ext cx="12191980" cy="6857059"/>
          </a:xfrm>
          <a:prstGeom prst="rect">
            <a:avLst/>
          </a:prstGeom>
        </p:spPr>
      </p:pic>
      <p:sp>
        <p:nvSpPr>
          <p:cNvPr id="2" name="标题 1">
            <a:extLst>
              <a:ext uri="{FF2B5EF4-FFF2-40B4-BE49-F238E27FC236}">
                <a16:creationId xmlns:a16="http://schemas.microsoft.com/office/drawing/2014/main" id="{CE29F289-88F4-4B36-AB73-8CB6D98B3706}"/>
              </a:ext>
            </a:extLst>
          </p:cNvPr>
          <p:cNvSpPr>
            <a:spLocks noGrp="1"/>
          </p:cNvSpPr>
          <p:nvPr>
            <p:ph type="ctrTitle"/>
          </p:nvPr>
        </p:nvSpPr>
        <p:spPr>
          <a:xfrm>
            <a:off x="2289277" y="1609572"/>
            <a:ext cx="7613445" cy="1474939"/>
          </a:xfrm>
        </p:spPr>
        <p:txBody>
          <a:bodyPr>
            <a:prstTxWarp prst="textDeflate">
              <a:avLst/>
            </a:prstTxWarp>
            <a:normAutofit/>
          </a:bodyPr>
          <a:lstStyle/>
          <a:p>
            <a:r>
              <a:rPr lang="en-US" altLang="zh-CN" b="1" spc="50" dirty="0">
                <a:ln w="9525" cmpd="sng">
                  <a:solidFill>
                    <a:schemeClr val="accent1"/>
                  </a:solidFill>
                  <a:prstDash val="solid"/>
                </a:ln>
                <a:solidFill>
                  <a:srgbClr val="70AD47">
                    <a:tint val="1000"/>
                  </a:srgbClr>
                </a:solidFill>
                <a:effectLst>
                  <a:glow rad="38100">
                    <a:schemeClr val="accent1">
                      <a:alpha val="40000"/>
                    </a:schemeClr>
                  </a:glow>
                </a:effectLst>
              </a:rPr>
              <a:t>Toxins and Targets</a:t>
            </a:r>
            <a:endParaRPr lang="zh-CN" altLang="en-US"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副标题 2">
            <a:extLst>
              <a:ext uri="{FF2B5EF4-FFF2-40B4-BE49-F238E27FC236}">
                <a16:creationId xmlns:a16="http://schemas.microsoft.com/office/drawing/2014/main" id="{3FD5FED6-113A-4ED6-94D2-294A2159B7FC}"/>
              </a:ext>
            </a:extLst>
          </p:cNvPr>
          <p:cNvSpPr>
            <a:spLocks noGrp="1"/>
          </p:cNvSpPr>
          <p:nvPr>
            <p:ph type="subTitle" idx="1"/>
          </p:nvPr>
        </p:nvSpPr>
        <p:spPr>
          <a:xfrm>
            <a:off x="4762573" y="3078957"/>
            <a:ext cx="2666852" cy="448467"/>
          </a:xfrm>
        </p:spPr>
        <p:txBody>
          <a:bodyPr>
            <a:normAutofit/>
          </a:bodyPr>
          <a:lstStyle/>
          <a:p>
            <a:r>
              <a:rPr lang="en-US" altLang="en-US" b="1" dirty="0">
                <a:effectLst/>
              </a:rPr>
              <a:t>Supervised By</a:t>
            </a:r>
            <a:endParaRPr lang="zh-CN" altLang="en-US" dirty="0"/>
          </a:p>
        </p:txBody>
      </p:sp>
      <p:sp>
        <p:nvSpPr>
          <p:cNvPr id="5" name="副标题 2">
            <a:extLst>
              <a:ext uri="{FF2B5EF4-FFF2-40B4-BE49-F238E27FC236}">
                <a16:creationId xmlns:a16="http://schemas.microsoft.com/office/drawing/2014/main" id="{1627ACAF-8E39-46F6-ABF1-5B870F58AA52}"/>
              </a:ext>
            </a:extLst>
          </p:cNvPr>
          <p:cNvSpPr txBox="1"/>
          <p:nvPr/>
        </p:nvSpPr>
        <p:spPr>
          <a:xfrm>
            <a:off x="4003964" y="3428529"/>
            <a:ext cx="4281054" cy="44846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字魂73号-江南手书" panose="00000500000000000000" pitchFamily="2" charset="-122"/>
                <a:ea typeface="字魂73号-江南手书" panose="00000500000000000000" pitchFamily="2" charset="-122"/>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字魂73号-江南手书" panose="00000500000000000000" pitchFamily="2" charset="-122"/>
                <a:ea typeface="字魂73号-江南手书" panose="00000500000000000000" pitchFamily="2" charset="-122"/>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字魂73号-江南手书" panose="00000500000000000000" pitchFamily="2" charset="-122"/>
                <a:ea typeface="字魂73号-江南手书" panose="00000500000000000000" pitchFamily="2" charset="-122"/>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字魂73号-江南手书" panose="00000500000000000000" pitchFamily="2" charset="-122"/>
                <a:ea typeface="字魂73号-江南手书" panose="00000500000000000000" pitchFamily="2" charset="-122"/>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字魂73号-江南手书" panose="00000500000000000000" pitchFamily="2" charset="-122"/>
                <a:ea typeface="字魂73号-江南手书" panose="00000500000000000000" pitchFamily="2" charset="-122"/>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altLang="en-US" b="1" dirty="0" err="1">
                <a:effectLst/>
              </a:rPr>
              <a:t>Dr.Tayseer</a:t>
            </a:r>
            <a:r>
              <a:rPr lang="en-US" altLang="en-US" b="1" dirty="0">
                <a:effectLst/>
              </a:rPr>
              <a:t> Hassan </a:t>
            </a:r>
            <a:endParaRPr lang="zh-CN" altLang="en-US" dirty="0"/>
          </a:p>
        </p:txBody>
      </p:sp>
    </p:spTree>
    <p:extLst>
      <p:ext uri="{BB962C8B-B14F-4D97-AF65-F5344CB8AC3E}">
        <p14:creationId xmlns:p14="http://schemas.microsoft.com/office/powerpoint/2010/main" val="3155811450"/>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F7D3911C-030C-F971-338F-CAACB5F47337}"/>
              </a:ext>
            </a:extLst>
          </p:cNvPr>
          <p:cNvPicPr>
            <a:picLocks noChangeAspect="1"/>
          </p:cNvPicPr>
          <p:nvPr/>
        </p:nvPicPr>
        <p:blipFill>
          <a:blip r:embed="rId2" cstate="hqprint">
            <a:extLst>
              <a:ext uri="{28A0092B-C50C-407E-A947-70E740481C1C}">
                <a14:useLocalDpi xmlns:a14="http://schemas.microsoft.com/office/drawing/2010/main" val="0"/>
              </a:ext>
            </a:extLst>
          </a:blip>
          <a:srcRect r="14995"/>
          <a:stretch>
            <a:fillRect/>
          </a:stretch>
        </p:blipFill>
        <p:spPr>
          <a:xfrm>
            <a:off x="7934300" y="1011448"/>
            <a:ext cx="3914781" cy="4605343"/>
          </a:xfrm>
          <a:prstGeom prst="rect">
            <a:avLst/>
          </a:prstGeom>
        </p:spPr>
      </p:pic>
      <p:pic>
        <p:nvPicPr>
          <p:cNvPr id="8" name="Picture 7" descr="A screenshot of a computer program&#10;&#10;Description automatically generated with low confidence">
            <a:extLst>
              <a:ext uri="{FF2B5EF4-FFF2-40B4-BE49-F238E27FC236}">
                <a16:creationId xmlns:a16="http://schemas.microsoft.com/office/drawing/2014/main" id="{0D8DB18A-598D-14C0-1ED3-9808917AD394}"/>
              </a:ext>
            </a:extLst>
          </p:cNvPr>
          <p:cNvPicPr>
            <a:picLocks noChangeAspect="1"/>
          </p:cNvPicPr>
          <p:nvPr/>
        </p:nvPicPr>
        <p:blipFill rotWithShape="1">
          <a:blip r:embed="rId3">
            <a:extLst>
              <a:ext uri="{28A0092B-C50C-407E-A947-70E740481C1C}">
                <a14:useLocalDpi xmlns:a14="http://schemas.microsoft.com/office/drawing/2010/main" val="0"/>
              </a:ext>
            </a:extLst>
          </a:blip>
          <a:srcRect r="16378"/>
          <a:stretch/>
        </p:blipFill>
        <p:spPr>
          <a:xfrm>
            <a:off x="342919" y="883334"/>
            <a:ext cx="8013946" cy="4822522"/>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9945FD3-EDBE-C52E-099B-BD7427E313AE}"/>
                  </a:ext>
                </a:extLst>
              </p14:cNvPr>
              <p14:cNvContentPartPr/>
              <p14:nvPr/>
            </p14:nvContentPartPr>
            <p14:xfrm>
              <a:off x="11139840" y="3840120"/>
              <a:ext cx="360" cy="360"/>
            </p14:xfrm>
          </p:contentPart>
        </mc:Choice>
        <mc:Fallback xmlns="">
          <p:pic>
            <p:nvPicPr>
              <p:cNvPr id="9" name="Ink 8">
                <a:extLst>
                  <a:ext uri="{FF2B5EF4-FFF2-40B4-BE49-F238E27FC236}">
                    <a16:creationId xmlns:a16="http://schemas.microsoft.com/office/drawing/2014/main" id="{A9945FD3-EDBE-C52E-099B-BD7427E313AE}"/>
                  </a:ext>
                </a:extLst>
              </p:cNvPr>
              <p:cNvPicPr/>
              <p:nvPr/>
            </p:nvPicPr>
            <p:blipFill>
              <a:blip r:embed="rId5"/>
              <a:stretch>
                <a:fillRect/>
              </a:stretch>
            </p:blipFill>
            <p:spPr>
              <a:xfrm>
                <a:off x="11085840" y="37321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772AE372-1A52-4C0B-B816-1FE45A3F0268}"/>
                  </a:ext>
                </a:extLst>
              </p14:cNvPr>
              <p14:cNvContentPartPr/>
              <p14:nvPr/>
            </p14:nvContentPartPr>
            <p14:xfrm>
              <a:off x="492351" y="3163200"/>
              <a:ext cx="1441800" cy="25560"/>
            </p14:xfrm>
          </p:contentPart>
        </mc:Choice>
        <mc:Fallback xmlns="">
          <p:pic>
            <p:nvPicPr>
              <p:cNvPr id="27" name="Ink 26">
                <a:extLst>
                  <a:ext uri="{FF2B5EF4-FFF2-40B4-BE49-F238E27FC236}">
                    <a16:creationId xmlns:a16="http://schemas.microsoft.com/office/drawing/2014/main" id="{772AE372-1A52-4C0B-B816-1FE45A3F0268}"/>
                  </a:ext>
                </a:extLst>
              </p:cNvPr>
              <p:cNvPicPr/>
              <p:nvPr/>
            </p:nvPicPr>
            <p:blipFill>
              <a:blip r:embed="rId7"/>
              <a:stretch>
                <a:fillRect/>
              </a:stretch>
            </p:blipFill>
            <p:spPr>
              <a:xfrm>
                <a:off x="456711" y="3091200"/>
                <a:ext cx="15134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C39DE66-8E03-3170-250E-13DD4F16C51A}"/>
                  </a:ext>
                </a:extLst>
              </p14:cNvPr>
              <p14:cNvContentPartPr/>
              <p14:nvPr/>
            </p14:nvContentPartPr>
            <p14:xfrm>
              <a:off x="475791" y="3316560"/>
              <a:ext cx="1646280" cy="74880"/>
            </p14:xfrm>
          </p:contentPart>
        </mc:Choice>
        <mc:Fallback xmlns="">
          <p:pic>
            <p:nvPicPr>
              <p:cNvPr id="28" name="Ink 27">
                <a:extLst>
                  <a:ext uri="{FF2B5EF4-FFF2-40B4-BE49-F238E27FC236}">
                    <a16:creationId xmlns:a16="http://schemas.microsoft.com/office/drawing/2014/main" id="{CC39DE66-8E03-3170-250E-13DD4F16C51A}"/>
                  </a:ext>
                </a:extLst>
              </p:cNvPr>
              <p:cNvPicPr/>
              <p:nvPr/>
            </p:nvPicPr>
            <p:blipFill>
              <a:blip r:embed="rId9"/>
              <a:stretch>
                <a:fillRect/>
              </a:stretch>
            </p:blipFill>
            <p:spPr>
              <a:xfrm>
                <a:off x="440151" y="3244920"/>
                <a:ext cx="17179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95028141-3021-D903-D480-CE709A62C12F}"/>
                  </a:ext>
                </a:extLst>
              </p14:cNvPr>
              <p14:cNvContentPartPr/>
              <p14:nvPr/>
            </p14:nvContentPartPr>
            <p14:xfrm>
              <a:off x="500991" y="3644520"/>
              <a:ext cx="530640" cy="13320"/>
            </p14:xfrm>
          </p:contentPart>
        </mc:Choice>
        <mc:Fallback xmlns="">
          <p:pic>
            <p:nvPicPr>
              <p:cNvPr id="29" name="Ink 28">
                <a:extLst>
                  <a:ext uri="{FF2B5EF4-FFF2-40B4-BE49-F238E27FC236}">
                    <a16:creationId xmlns:a16="http://schemas.microsoft.com/office/drawing/2014/main" id="{95028141-3021-D903-D480-CE709A62C12F}"/>
                  </a:ext>
                </a:extLst>
              </p:cNvPr>
              <p:cNvPicPr/>
              <p:nvPr/>
            </p:nvPicPr>
            <p:blipFill>
              <a:blip r:embed="rId11"/>
              <a:stretch>
                <a:fillRect/>
              </a:stretch>
            </p:blipFill>
            <p:spPr>
              <a:xfrm>
                <a:off x="465351" y="3572880"/>
                <a:ext cx="6022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67428383-4371-030A-61FE-DAC3E22D862F}"/>
                  </a:ext>
                </a:extLst>
              </p14:cNvPr>
              <p14:cNvContentPartPr/>
              <p14:nvPr/>
            </p14:nvContentPartPr>
            <p14:xfrm>
              <a:off x="489111" y="3773760"/>
              <a:ext cx="1093680" cy="25560"/>
            </p14:xfrm>
          </p:contentPart>
        </mc:Choice>
        <mc:Fallback xmlns="">
          <p:pic>
            <p:nvPicPr>
              <p:cNvPr id="30" name="Ink 29">
                <a:extLst>
                  <a:ext uri="{FF2B5EF4-FFF2-40B4-BE49-F238E27FC236}">
                    <a16:creationId xmlns:a16="http://schemas.microsoft.com/office/drawing/2014/main" id="{67428383-4371-030A-61FE-DAC3E22D862F}"/>
                  </a:ext>
                </a:extLst>
              </p:cNvPr>
              <p:cNvPicPr/>
              <p:nvPr/>
            </p:nvPicPr>
            <p:blipFill>
              <a:blip r:embed="rId13"/>
              <a:stretch>
                <a:fillRect/>
              </a:stretch>
            </p:blipFill>
            <p:spPr>
              <a:xfrm>
                <a:off x="453471" y="3701760"/>
                <a:ext cx="1165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Ink 40">
                <a:extLst>
                  <a:ext uri="{FF2B5EF4-FFF2-40B4-BE49-F238E27FC236}">
                    <a16:creationId xmlns:a16="http://schemas.microsoft.com/office/drawing/2014/main" id="{F30A7437-0936-C664-9CDE-E3DC039CFD47}"/>
                  </a:ext>
                </a:extLst>
              </p14:cNvPr>
              <p14:cNvContentPartPr/>
              <p14:nvPr/>
            </p14:nvContentPartPr>
            <p14:xfrm>
              <a:off x="11992551" y="2426280"/>
              <a:ext cx="360" cy="360"/>
            </p14:xfrm>
          </p:contentPart>
        </mc:Choice>
        <mc:Fallback xmlns="">
          <p:pic>
            <p:nvPicPr>
              <p:cNvPr id="41" name="Ink 40">
                <a:extLst>
                  <a:ext uri="{FF2B5EF4-FFF2-40B4-BE49-F238E27FC236}">
                    <a16:creationId xmlns:a16="http://schemas.microsoft.com/office/drawing/2014/main" id="{F30A7437-0936-C664-9CDE-E3DC039CFD47}"/>
                  </a:ext>
                </a:extLst>
              </p:cNvPr>
              <p:cNvPicPr/>
              <p:nvPr/>
            </p:nvPicPr>
            <p:blipFill>
              <a:blip r:embed="rId15"/>
              <a:stretch>
                <a:fillRect/>
              </a:stretch>
            </p:blipFill>
            <p:spPr>
              <a:xfrm>
                <a:off x="11974551" y="2408280"/>
                <a:ext cx="36000" cy="36000"/>
              </a:xfrm>
              <a:prstGeom prst="rect">
                <a:avLst/>
              </a:prstGeom>
            </p:spPr>
          </p:pic>
        </mc:Fallback>
      </mc:AlternateContent>
      <p:sp>
        <p:nvSpPr>
          <p:cNvPr id="42" name="标题 1">
            <a:extLst>
              <a:ext uri="{FF2B5EF4-FFF2-40B4-BE49-F238E27FC236}">
                <a16:creationId xmlns:a16="http://schemas.microsoft.com/office/drawing/2014/main" id="{0D8BCA22-DF8D-7A0C-FFC0-89B3F48B9E60}"/>
              </a:ext>
            </a:extLst>
          </p:cNvPr>
          <p:cNvSpPr>
            <a:spLocks noGrp="1"/>
          </p:cNvSpPr>
          <p:nvPr>
            <p:ph type="title"/>
          </p:nvPr>
        </p:nvSpPr>
        <p:spPr>
          <a:xfrm>
            <a:off x="2208355" y="1475077"/>
            <a:ext cx="6474974" cy="773650"/>
          </a:xfrm>
        </p:spPr>
        <p:txBody>
          <a:bodyPr>
            <a:normAutofit/>
          </a:bodyPr>
          <a:lstStyle/>
          <a:p>
            <a:r>
              <a:rPr lang="en-US" altLang="en-US" sz="3700" dirty="0">
                <a:solidFill>
                  <a:schemeClr val="bg2"/>
                </a:solidFill>
              </a:rPr>
              <a:t>4 NaN fileds</a:t>
            </a:r>
          </a:p>
        </p:txBody>
      </p:sp>
    </p:spTree>
    <p:extLst>
      <p:ext uri="{BB962C8B-B14F-4D97-AF65-F5344CB8AC3E}">
        <p14:creationId xmlns:p14="http://schemas.microsoft.com/office/powerpoint/2010/main" val="318830517"/>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with low confidence">
            <a:extLst>
              <a:ext uri="{FF2B5EF4-FFF2-40B4-BE49-F238E27FC236}">
                <a16:creationId xmlns:a16="http://schemas.microsoft.com/office/drawing/2014/main" id="{6A218F09-1F1A-E1A3-A464-7425B65CD178}"/>
              </a:ext>
            </a:extLst>
          </p:cNvPr>
          <p:cNvPicPr>
            <a:picLocks noChangeAspect="1"/>
          </p:cNvPicPr>
          <p:nvPr/>
        </p:nvPicPr>
        <p:blipFill rotWithShape="1">
          <a:blip r:embed="rId2">
            <a:extLst>
              <a:ext uri="{28A0092B-C50C-407E-A947-70E740481C1C}">
                <a14:useLocalDpi xmlns:a14="http://schemas.microsoft.com/office/drawing/2010/main" val="0"/>
              </a:ext>
            </a:extLst>
          </a:blip>
          <a:srcRect r="8059"/>
          <a:stretch/>
        </p:blipFill>
        <p:spPr>
          <a:xfrm>
            <a:off x="404255" y="1105091"/>
            <a:ext cx="8382000" cy="4201111"/>
          </a:xfrm>
          <a:prstGeom prst="rect">
            <a:avLst/>
          </a:prstGeom>
        </p:spPr>
      </p:pic>
      <p:pic>
        <p:nvPicPr>
          <p:cNvPr id="7" name="图片 5">
            <a:extLst>
              <a:ext uri="{FF2B5EF4-FFF2-40B4-BE49-F238E27FC236}">
                <a16:creationId xmlns:a16="http://schemas.microsoft.com/office/drawing/2014/main" id="{8DE6EBED-6006-D990-6AF9-A8C4F7266622}"/>
              </a:ext>
            </a:extLst>
          </p:cNvPr>
          <p:cNvPicPr>
            <a:picLocks noChangeAspect="1"/>
          </p:cNvPicPr>
          <p:nvPr/>
        </p:nvPicPr>
        <p:blipFill>
          <a:blip r:embed="rId3">
            <a:extLst>
              <a:ext uri="{28A0092B-C50C-407E-A947-70E740481C1C}">
                <a14:useLocalDpi xmlns:a14="http://schemas.microsoft.com/office/drawing/2010/main" val="0"/>
              </a:ext>
            </a:extLst>
          </a:blip>
          <a:srcRect l="15647" r="20076"/>
          <a:stretch>
            <a:fillRect/>
          </a:stretch>
        </p:blipFill>
        <p:spPr>
          <a:xfrm>
            <a:off x="8508386" y="878028"/>
            <a:ext cx="3279359" cy="5101943"/>
          </a:xfrm>
          <a:prstGeom prst="rect">
            <a:avLst/>
          </a:prstGeom>
        </p:spPr>
      </p:pic>
      <p:sp>
        <p:nvSpPr>
          <p:cNvPr id="8" name="对话气泡: 圆角矩形 7">
            <a:extLst>
              <a:ext uri="{FF2B5EF4-FFF2-40B4-BE49-F238E27FC236}">
                <a16:creationId xmlns:a16="http://schemas.microsoft.com/office/drawing/2014/main" id="{FEEBD21F-091B-6511-96FF-9D7B8AC8BAE9}"/>
              </a:ext>
            </a:extLst>
          </p:cNvPr>
          <p:cNvSpPr/>
          <p:nvPr/>
        </p:nvSpPr>
        <p:spPr>
          <a:xfrm>
            <a:off x="6535472" y="1248265"/>
            <a:ext cx="2250783" cy="1368228"/>
          </a:xfrm>
          <a:prstGeom prst="wedgeRoundRectCallout">
            <a:avLst>
              <a:gd name="adj1" fmla="val 79071"/>
              <a:gd name="adj2" fmla="val -11883"/>
              <a:gd name="adj3" fmla="val 16667"/>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r>
              <a:rPr lang="en-US" altLang="en-US" sz="1700">
                <a:solidFill>
                  <a:srgbClr val="6D8B96"/>
                </a:solidFill>
                <a:latin typeface="Source Han Sans SC"/>
                <a:ea typeface="Source Han Sans SC"/>
              </a:rPr>
              <a:t>The guarantee for the smooth</a:t>
            </a:r>
          </a:p>
        </p:txBody>
      </p:sp>
      <p:pic>
        <p:nvPicPr>
          <p:cNvPr id="9" name="图片 9">
            <a:extLst>
              <a:ext uri="{FF2B5EF4-FFF2-40B4-BE49-F238E27FC236}">
                <a16:creationId xmlns:a16="http://schemas.microsoft.com/office/drawing/2014/main" id="{6877A8FF-90E0-5E66-992F-3F925732DEEB}"/>
              </a:ext>
            </a:extLst>
          </p:cNvPr>
          <p:cNvPicPr>
            <a:picLocks noChangeAspect="1"/>
          </p:cNvPicPr>
          <p:nvPr/>
        </p:nvPicPr>
        <p:blipFill>
          <a:blip r:embed="rId4">
            <a:extLst>
              <a:ext uri="{28A0092B-C50C-407E-A947-70E740481C1C}">
                <a14:useLocalDpi xmlns:a14="http://schemas.microsoft.com/office/drawing/2010/main" val="0"/>
              </a:ext>
            </a:extLst>
          </a:blip>
          <a:srcRect l="47110" t="50000"/>
          <a:stretch>
            <a:fillRect/>
          </a:stretch>
        </p:blipFill>
        <p:spPr>
          <a:xfrm>
            <a:off x="6096000" y="3428999"/>
            <a:ext cx="5827103" cy="3098052"/>
          </a:xfrm>
          <a:prstGeom prst="rect">
            <a:avLst/>
          </a:prstGeom>
        </p:spPr>
      </p:pic>
      <p:sp>
        <p:nvSpPr>
          <p:cNvPr id="10" name="标题 1">
            <a:extLst>
              <a:ext uri="{FF2B5EF4-FFF2-40B4-BE49-F238E27FC236}">
                <a16:creationId xmlns:a16="http://schemas.microsoft.com/office/drawing/2014/main" id="{C0639A27-C2F9-C70C-BCDD-CC9846B8041C}"/>
              </a:ext>
            </a:extLst>
          </p:cNvPr>
          <p:cNvSpPr>
            <a:spLocks noGrp="1"/>
          </p:cNvSpPr>
          <p:nvPr>
            <p:ph type="title"/>
          </p:nvPr>
        </p:nvSpPr>
        <p:spPr>
          <a:xfrm>
            <a:off x="1627398" y="1551798"/>
            <a:ext cx="6474974" cy="773650"/>
          </a:xfrm>
        </p:spPr>
        <p:txBody>
          <a:bodyPr>
            <a:normAutofit/>
          </a:bodyPr>
          <a:lstStyle/>
          <a:p>
            <a:r>
              <a:rPr lang="en-US" altLang="en-US" sz="3700" dirty="0">
                <a:solidFill>
                  <a:schemeClr val="bg2"/>
                </a:solidFill>
              </a:rPr>
              <a:t>0 NaN fileds</a:t>
            </a:r>
          </a:p>
        </p:txBody>
      </p:sp>
    </p:spTree>
    <p:extLst>
      <p:ext uri="{BB962C8B-B14F-4D97-AF65-F5344CB8AC3E}">
        <p14:creationId xmlns:p14="http://schemas.microsoft.com/office/powerpoint/2010/main" val="2283037145"/>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font, screenshot&#10;&#10;Description automatically generated">
            <a:extLst>
              <a:ext uri="{FF2B5EF4-FFF2-40B4-BE49-F238E27FC236}">
                <a16:creationId xmlns:a16="http://schemas.microsoft.com/office/drawing/2014/main" id="{C1E47CE3-1ED6-8E5E-CC45-B28CEDF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15" y="1758462"/>
            <a:ext cx="11309410" cy="3462406"/>
          </a:xfrm>
          <a:prstGeom prst="rect">
            <a:avLst/>
          </a:prstGeom>
        </p:spPr>
      </p:pic>
      <p:sp>
        <p:nvSpPr>
          <p:cNvPr id="8" name="标题 1">
            <a:extLst>
              <a:ext uri="{FF2B5EF4-FFF2-40B4-BE49-F238E27FC236}">
                <a16:creationId xmlns:a16="http://schemas.microsoft.com/office/drawing/2014/main" id="{9E9DDE57-6D18-F77C-44FF-062BB9CAB476}"/>
              </a:ext>
            </a:extLst>
          </p:cNvPr>
          <p:cNvSpPr>
            <a:spLocks noGrp="1"/>
          </p:cNvSpPr>
          <p:nvPr>
            <p:ph type="title"/>
          </p:nvPr>
        </p:nvSpPr>
        <p:spPr>
          <a:xfrm>
            <a:off x="3667405" y="2811647"/>
            <a:ext cx="7188164" cy="773650"/>
          </a:xfrm>
        </p:spPr>
        <p:txBody>
          <a:bodyPr>
            <a:noAutofit/>
          </a:bodyPr>
          <a:lstStyle/>
          <a:p>
            <a:r>
              <a:rPr lang="en-US" altLang="en-US" sz="2000" dirty="0">
                <a:solidFill>
                  <a:schemeClr val="bg2"/>
                </a:solidFill>
              </a:rPr>
              <a:t>Works well only wanted records is affected</a:t>
            </a:r>
          </a:p>
        </p:txBody>
      </p:sp>
    </p:spTree>
    <p:extLst>
      <p:ext uri="{BB962C8B-B14F-4D97-AF65-F5344CB8AC3E}">
        <p14:creationId xmlns:p14="http://schemas.microsoft.com/office/powerpoint/2010/main" val="61498465"/>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7E2AF8D2-7694-4C3C-81B5-D7705B53DDC5}"/>
              </a:ext>
            </a:extLst>
          </p:cNvPr>
          <p:cNvCxnSpPr/>
          <p:nvPr/>
        </p:nvCxnSpPr>
        <p:spPr>
          <a:xfrm flipH="1">
            <a:off x="5399484" y="3937992"/>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14FD013-7367-4997-A94B-4892AD2752FF}"/>
              </a:ext>
            </a:extLst>
          </p:cNvPr>
          <p:cNvCxnSpPr/>
          <p:nvPr/>
        </p:nvCxnSpPr>
        <p:spPr>
          <a:xfrm flipH="1">
            <a:off x="6471047" y="1759744"/>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29FA8BC-C4BD-4697-8377-E6FB3446EFDB}"/>
              </a:ext>
            </a:extLst>
          </p:cNvPr>
          <p:cNvCxnSpPr/>
          <p:nvPr/>
        </p:nvCxnSpPr>
        <p:spPr>
          <a:xfrm flipH="1">
            <a:off x="6769894" y="4150519"/>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79C7E5F-F544-46C3-9A4F-E72D3945C6C9}"/>
              </a:ext>
            </a:extLst>
          </p:cNvPr>
          <p:cNvCxnSpPr/>
          <p:nvPr/>
        </p:nvCxnSpPr>
        <p:spPr>
          <a:xfrm flipH="1">
            <a:off x="8305800" y="1759745"/>
            <a:ext cx="750093" cy="1100137"/>
          </a:xfrm>
          <a:prstGeom prst="line">
            <a:avLst/>
          </a:prstGeom>
        </p:spPr>
        <p:style>
          <a:lnRef idx="1">
            <a:schemeClr val="accent1"/>
          </a:lnRef>
          <a:fillRef idx="0">
            <a:schemeClr val="accent1"/>
          </a:fillRef>
          <a:effectRef idx="0">
            <a:schemeClr val="accent1"/>
          </a:effectRef>
          <a:fontRef idx="minor">
            <a:schemeClr val="tx1"/>
          </a:fontRef>
        </p:style>
      </p:cxnSp>
      <p:sp>
        <p:nvSpPr>
          <p:cNvPr id="5" name="卷形: 水平 4">
            <a:extLst>
              <a:ext uri="{FF2B5EF4-FFF2-40B4-BE49-F238E27FC236}">
                <a16:creationId xmlns:a16="http://schemas.microsoft.com/office/drawing/2014/main" id="{CE4F861C-8A38-448F-A562-619C361CE383}"/>
              </a:ext>
            </a:extLst>
          </p:cNvPr>
          <p:cNvSpPr/>
          <p:nvPr/>
        </p:nvSpPr>
        <p:spPr>
          <a:xfrm>
            <a:off x="3748088" y="2032396"/>
            <a:ext cx="7986711" cy="2793207"/>
          </a:xfrm>
          <a:prstGeom prst="horizontalScroll">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lnSpcReduction="10000"/>
          </a:bodyPr>
          <a:lstStyle/>
          <a:p>
            <a:pPr algn="ctr">
              <a:lnSpc>
                <a:spcPct val="120000"/>
              </a:lnSpc>
            </a:pPr>
            <a:r>
              <a:rPr lang="en-US" altLang="zh-CN" sz="6000" b="1" spc="50" dirty="0">
                <a:ln w="9525" cmpd="sng">
                  <a:solidFill>
                    <a:schemeClr val="tx2"/>
                  </a:solidFill>
                  <a:prstDash val="solid"/>
                </a:ln>
                <a:solidFill>
                  <a:srgbClr val="6D8B96"/>
                </a:solidFill>
                <a:effectLst>
                  <a:glow rad="38100">
                    <a:schemeClr val="accent1">
                      <a:alpha val="40000"/>
                    </a:schemeClr>
                  </a:glow>
                </a:effectLst>
                <a:latin typeface="字魂73号-江南手书" panose="00000500000000000000" pitchFamily="2" charset="-122"/>
                <a:ea typeface="字魂73号-江南手书" panose="00000500000000000000" pitchFamily="2" charset="-122"/>
              </a:rPr>
              <a:t>Data cleaning with </a:t>
            </a:r>
            <a:r>
              <a:rPr lang="en-US" altLang="zh-CN" sz="6000" b="1" spc="50" dirty="0" err="1">
                <a:ln w="9525" cmpd="sng">
                  <a:solidFill>
                    <a:schemeClr val="tx2"/>
                  </a:solidFill>
                  <a:prstDash val="solid"/>
                </a:ln>
                <a:solidFill>
                  <a:srgbClr val="6D8B96"/>
                </a:solidFill>
                <a:effectLst>
                  <a:glow rad="38100">
                    <a:schemeClr val="accent1">
                      <a:alpha val="40000"/>
                    </a:schemeClr>
                  </a:glow>
                </a:effectLst>
                <a:latin typeface="字魂73号-江南手书" panose="00000500000000000000" pitchFamily="2" charset="-122"/>
                <a:ea typeface="字魂73号-江南手书" panose="00000500000000000000" pitchFamily="2" charset="-122"/>
              </a:rPr>
              <a:t>OpenRefine</a:t>
            </a:r>
            <a:r>
              <a:rPr lang="en-US" altLang="zh-CN" sz="6000" b="1" spc="50" dirty="0">
                <a:ln w="9525" cmpd="sng">
                  <a:solidFill>
                    <a:schemeClr val="tx2"/>
                  </a:solidFill>
                  <a:prstDash val="solid"/>
                </a:ln>
                <a:solidFill>
                  <a:srgbClr val="6D8B96"/>
                </a:solidFill>
                <a:effectLst>
                  <a:glow rad="38100">
                    <a:schemeClr val="accent1">
                      <a:alpha val="40000"/>
                    </a:schemeClr>
                  </a:glow>
                </a:effectLst>
                <a:latin typeface="字魂73号-江南手书" panose="00000500000000000000" pitchFamily="2" charset="-122"/>
                <a:ea typeface="字魂73号-江南手书" panose="00000500000000000000" pitchFamily="2" charset="-122"/>
              </a:rPr>
              <a:t> </a:t>
            </a:r>
          </a:p>
        </p:txBody>
      </p:sp>
      <p:cxnSp>
        <p:nvCxnSpPr>
          <p:cNvPr id="9" name="直接连接符 8">
            <a:extLst>
              <a:ext uri="{FF2B5EF4-FFF2-40B4-BE49-F238E27FC236}">
                <a16:creationId xmlns:a16="http://schemas.microsoft.com/office/drawing/2014/main" id="{D9256B6F-65E8-4BBD-A816-5B24B68326A0}"/>
              </a:ext>
            </a:extLst>
          </p:cNvPr>
          <p:cNvCxnSpPr/>
          <p:nvPr/>
        </p:nvCxnSpPr>
        <p:spPr>
          <a:xfrm flipH="1">
            <a:off x="7653338" y="1285876"/>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B6213E5-8F87-48C0-B391-672EC6F6CD3E}"/>
              </a:ext>
            </a:extLst>
          </p:cNvPr>
          <p:cNvCxnSpPr/>
          <p:nvPr/>
        </p:nvCxnSpPr>
        <p:spPr>
          <a:xfrm flipH="1">
            <a:off x="5825133" y="4488060"/>
            <a:ext cx="645914" cy="87243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1009C76-31B9-4207-918D-F4557C377534}"/>
              </a:ext>
            </a:extLst>
          </p:cNvPr>
          <p:cNvPicPr>
            <a:picLocks noChangeAspect="1"/>
          </p:cNvPicPr>
          <p:nvPr/>
        </p:nvPicPr>
        <p:blipFill>
          <a:blip r:embed="rId3">
            <a:extLst>
              <a:ext uri="{28A0092B-C50C-407E-A947-70E740481C1C}">
                <a14:useLocalDpi xmlns:a14="http://schemas.microsoft.com/office/drawing/2010/main" val="0"/>
              </a:ext>
            </a:extLst>
          </a:blip>
          <a:srcRect l="57311" t="34792" b="27413"/>
          <a:stretch>
            <a:fillRect/>
          </a:stretch>
        </p:blipFill>
        <p:spPr>
          <a:xfrm>
            <a:off x="29322" y="829809"/>
            <a:ext cx="4717700" cy="5584144"/>
          </a:xfrm>
          <a:prstGeom prst="rect">
            <a:avLst/>
          </a:prstGeom>
        </p:spPr>
      </p:pic>
    </p:spTree>
    <p:extLst>
      <p:ext uri="{BB962C8B-B14F-4D97-AF65-F5344CB8AC3E}">
        <p14:creationId xmlns:p14="http://schemas.microsoft.com/office/powerpoint/2010/main" val="2041524151"/>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21"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par>
                                <p:cTn id="11" presetID="21"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par>
                                <p:cTn id="23" presetID="21" presetClass="entr" presetSubtype="1"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heel(1)">
                                      <p:cBhvr>
                                        <p:cTn id="25" dur="2000"/>
                                        <p:tgtEl>
                                          <p:spTgt spid="11"/>
                                        </p:tgtEl>
                                      </p:cBhvr>
                                    </p:animEffect>
                                  </p:childTnLst>
                                </p:cTn>
                              </p:par>
                              <p:par>
                                <p:cTn id="26" presetID="21" presetClass="entr" presetSubtype="1"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heel(1)">
                                      <p:cBhvr>
                                        <p:cTn id="2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307182" y="438151"/>
            <a:ext cx="3802338" cy="1257300"/>
          </a:xfrm>
        </p:spPr>
        <p:txBody>
          <a:bodyPr>
            <a:normAutofit/>
          </a:bodyPr>
          <a:lstStyle/>
          <a:p>
            <a:r>
              <a:rPr lang="en-US" altLang="en-US" sz="2400" dirty="0"/>
              <a:t>Remove Blank Columns</a:t>
            </a:r>
          </a:p>
        </p:txBody>
      </p:sp>
      <p:pic>
        <p:nvPicPr>
          <p:cNvPr id="5" name="图片 4">
            <a:extLst>
              <a:ext uri="{FF2B5EF4-FFF2-40B4-BE49-F238E27FC236}">
                <a16:creationId xmlns:a16="http://schemas.microsoft.com/office/drawing/2014/main" id="{41BB5EFD-4766-4941-A4BF-632082DCEF6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51818" y="749010"/>
            <a:ext cx="2464810" cy="209117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65" y="2055669"/>
            <a:ext cx="6296544" cy="44043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0430" y="2840181"/>
            <a:ext cx="3611880" cy="3627120"/>
          </a:xfrm>
          <a:prstGeom prst="rect">
            <a:avLst/>
          </a:prstGeom>
        </p:spPr>
      </p:pic>
    </p:spTree>
    <p:extLst>
      <p:ext uri="{BB962C8B-B14F-4D97-AF65-F5344CB8AC3E}">
        <p14:creationId xmlns:p14="http://schemas.microsoft.com/office/powerpoint/2010/main" val="798781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36844" y="584886"/>
            <a:ext cx="3713833" cy="946441"/>
          </a:xfrm>
        </p:spPr>
        <p:txBody>
          <a:bodyPr>
            <a:noAutofit/>
          </a:bodyPr>
          <a:lstStyle/>
          <a:p>
            <a:r>
              <a:rPr lang="en-US" altLang="en-US" sz="2400" dirty="0"/>
              <a:t>Facet by blank Results</a:t>
            </a:r>
          </a:p>
        </p:txBody>
      </p:sp>
      <p:pic>
        <p:nvPicPr>
          <p:cNvPr id="5" name="图片 4">
            <a:extLst>
              <a:ext uri="{FF2B5EF4-FFF2-40B4-BE49-F238E27FC236}">
                <a16:creationId xmlns:a16="http://schemas.microsoft.com/office/drawing/2014/main" id="{41BB5EFD-4766-4941-A4BF-632082DCEF6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51818" y="749010"/>
            <a:ext cx="2464810" cy="209117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218" y="3183429"/>
            <a:ext cx="2743200" cy="26060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450" y="2094461"/>
            <a:ext cx="2857500" cy="261366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362" y="3271059"/>
            <a:ext cx="2369820" cy="2430780"/>
          </a:xfrm>
          <a:prstGeom prst="rect">
            <a:avLst/>
          </a:prstGeom>
        </p:spPr>
      </p:pic>
    </p:spTree>
    <p:extLst>
      <p:ext uri="{BB962C8B-B14F-4D97-AF65-F5344CB8AC3E}">
        <p14:creationId xmlns:p14="http://schemas.microsoft.com/office/powerpoint/2010/main" val="1640548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307182" y="438151"/>
            <a:ext cx="3802338" cy="1257300"/>
          </a:xfrm>
        </p:spPr>
        <p:txBody>
          <a:bodyPr>
            <a:normAutofit/>
          </a:bodyPr>
          <a:lstStyle/>
          <a:p>
            <a:r>
              <a:rPr lang="en-US" altLang="en-US" sz="2800" dirty="0"/>
              <a:t>Remove Duplicates</a:t>
            </a:r>
          </a:p>
        </p:txBody>
      </p:sp>
      <p:pic>
        <p:nvPicPr>
          <p:cNvPr id="5" name="图片 4">
            <a:extLst>
              <a:ext uri="{FF2B5EF4-FFF2-40B4-BE49-F238E27FC236}">
                <a16:creationId xmlns:a16="http://schemas.microsoft.com/office/drawing/2014/main" id="{41BB5EFD-4766-4941-A4BF-632082DCEF6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51818" y="749010"/>
            <a:ext cx="2464810" cy="2091171"/>
          </a:xfrm>
          <a:prstGeom prst="rect">
            <a:avLst/>
          </a:prstGeom>
        </p:spPr>
      </p:pic>
      <p:pic>
        <p:nvPicPr>
          <p:cNvPr id="4" name="Picture 3"/>
          <p:cNvPicPr>
            <a:picLocks noChangeAspect="1"/>
          </p:cNvPicPr>
          <p:nvPr/>
        </p:nvPicPr>
        <p:blipFill>
          <a:blip r:embed="rId4"/>
          <a:stretch>
            <a:fillRect/>
          </a:stretch>
        </p:blipFill>
        <p:spPr>
          <a:xfrm>
            <a:off x="531235" y="2054802"/>
            <a:ext cx="4867275" cy="3219450"/>
          </a:xfrm>
          <a:prstGeom prst="rect">
            <a:avLst/>
          </a:prstGeom>
        </p:spPr>
      </p:pic>
      <p:pic>
        <p:nvPicPr>
          <p:cNvPr id="6" name="Picture 5"/>
          <p:cNvPicPr>
            <a:picLocks noChangeAspect="1"/>
          </p:cNvPicPr>
          <p:nvPr/>
        </p:nvPicPr>
        <p:blipFill>
          <a:blip r:embed="rId5"/>
          <a:stretch>
            <a:fillRect/>
          </a:stretch>
        </p:blipFill>
        <p:spPr>
          <a:xfrm>
            <a:off x="6421581" y="2840181"/>
            <a:ext cx="4481945" cy="3283528"/>
          </a:xfrm>
          <a:prstGeom prst="rect">
            <a:avLst/>
          </a:prstGeom>
        </p:spPr>
      </p:pic>
    </p:spTree>
    <p:extLst>
      <p:ext uri="{BB962C8B-B14F-4D97-AF65-F5344CB8AC3E}">
        <p14:creationId xmlns:p14="http://schemas.microsoft.com/office/powerpoint/2010/main" val="275942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307182" y="449874"/>
            <a:ext cx="4722018" cy="1257300"/>
          </a:xfrm>
        </p:spPr>
        <p:txBody>
          <a:bodyPr>
            <a:normAutofit/>
          </a:bodyPr>
          <a:lstStyle/>
          <a:p>
            <a:r>
              <a:rPr lang="en-US" altLang="en-US" sz="2000" dirty="0"/>
              <a:t>Blank down duplicates after sorting</a:t>
            </a:r>
          </a:p>
        </p:txBody>
      </p:sp>
      <p:pic>
        <p:nvPicPr>
          <p:cNvPr id="5" name="图片 4">
            <a:extLst>
              <a:ext uri="{FF2B5EF4-FFF2-40B4-BE49-F238E27FC236}">
                <a16:creationId xmlns:a16="http://schemas.microsoft.com/office/drawing/2014/main" id="{41BB5EFD-4766-4941-A4BF-632082DCEF6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51818" y="749010"/>
            <a:ext cx="2464810" cy="2091171"/>
          </a:xfrm>
          <a:prstGeom prst="rect">
            <a:avLst/>
          </a:prstGeom>
        </p:spPr>
      </p:pic>
      <p:pic>
        <p:nvPicPr>
          <p:cNvPr id="4" name="Picture 3"/>
          <p:cNvPicPr>
            <a:picLocks noChangeAspect="1"/>
          </p:cNvPicPr>
          <p:nvPr/>
        </p:nvPicPr>
        <p:blipFill>
          <a:blip r:embed="rId4"/>
          <a:stretch>
            <a:fillRect/>
          </a:stretch>
        </p:blipFill>
        <p:spPr>
          <a:xfrm>
            <a:off x="307182" y="1801092"/>
            <a:ext cx="6639225" cy="4752108"/>
          </a:xfrm>
          <a:prstGeom prst="rect">
            <a:avLst/>
          </a:prstGeom>
        </p:spPr>
      </p:pic>
      <p:pic>
        <p:nvPicPr>
          <p:cNvPr id="6" name="Picture 5"/>
          <p:cNvPicPr>
            <a:picLocks noChangeAspect="1"/>
          </p:cNvPicPr>
          <p:nvPr/>
        </p:nvPicPr>
        <p:blipFill>
          <a:blip r:embed="rId5"/>
          <a:stretch>
            <a:fillRect/>
          </a:stretch>
        </p:blipFill>
        <p:spPr>
          <a:xfrm>
            <a:off x="7584930" y="2743199"/>
            <a:ext cx="3533775" cy="3810000"/>
          </a:xfrm>
          <a:prstGeom prst="rect">
            <a:avLst/>
          </a:prstGeom>
        </p:spPr>
      </p:pic>
    </p:spTree>
    <p:extLst>
      <p:ext uri="{BB962C8B-B14F-4D97-AF65-F5344CB8AC3E}">
        <p14:creationId xmlns:p14="http://schemas.microsoft.com/office/powerpoint/2010/main" val="1053747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307181" y="562708"/>
            <a:ext cx="4534449" cy="855784"/>
          </a:xfrm>
        </p:spPr>
        <p:txBody>
          <a:bodyPr>
            <a:normAutofit/>
          </a:bodyPr>
          <a:lstStyle/>
          <a:p>
            <a:r>
              <a:rPr lang="en-US" altLang="en-US" sz="2400" dirty="0"/>
              <a:t>Remove blanked duplicates</a:t>
            </a:r>
          </a:p>
        </p:txBody>
      </p:sp>
      <p:pic>
        <p:nvPicPr>
          <p:cNvPr id="5" name="图片 4">
            <a:extLst>
              <a:ext uri="{FF2B5EF4-FFF2-40B4-BE49-F238E27FC236}">
                <a16:creationId xmlns:a16="http://schemas.microsoft.com/office/drawing/2014/main" id="{41BB5EFD-4766-4941-A4BF-632082DCEF6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51818" y="749010"/>
            <a:ext cx="2464810" cy="2091171"/>
          </a:xfrm>
          <a:prstGeom prst="rect">
            <a:avLst/>
          </a:prstGeom>
        </p:spPr>
      </p:pic>
      <p:pic>
        <p:nvPicPr>
          <p:cNvPr id="4" name="Picture 3"/>
          <p:cNvPicPr>
            <a:picLocks noChangeAspect="1"/>
          </p:cNvPicPr>
          <p:nvPr/>
        </p:nvPicPr>
        <p:blipFill>
          <a:blip r:embed="rId4"/>
          <a:stretch>
            <a:fillRect/>
          </a:stretch>
        </p:blipFill>
        <p:spPr>
          <a:xfrm>
            <a:off x="307182" y="1695452"/>
            <a:ext cx="6218309" cy="4743882"/>
          </a:xfrm>
          <a:prstGeom prst="rect">
            <a:avLst/>
          </a:prstGeom>
        </p:spPr>
      </p:pic>
      <p:pic>
        <p:nvPicPr>
          <p:cNvPr id="6" name="Picture 5"/>
          <p:cNvPicPr>
            <a:picLocks noChangeAspect="1"/>
          </p:cNvPicPr>
          <p:nvPr/>
        </p:nvPicPr>
        <p:blipFill>
          <a:blip r:embed="rId5"/>
          <a:stretch>
            <a:fillRect/>
          </a:stretch>
        </p:blipFill>
        <p:spPr>
          <a:xfrm>
            <a:off x="7202415" y="2687781"/>
            <a:ext cx="4298805" cy="4017819"/>
          </a:xfrm>
          <a:prstGeom prst="rect">
            <a:avLst/>
          </a:prstGeom>
        </p:spPr>
      </p:pic>
    </p:spTree>
    <p:extLst>
      <p:ext uri="{BB962C8B-B14F-4D97-AF65-F5344CB8AC3E}">
        <p14:creationId xmlns:p14="http://schemas.microsoft.com/office/powerpoint/2010/main" val="1151946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307182" y="438151"/>
            <a:ext cx="3802338" cy="1257300"/>
          </a:xfrm>
        </p:spPr>
        <p:txBody>
          <a:bodyPr>
            <a:normAutofit/>
          </a:bodyPr>
          <a:lstStyle/>
          <a:p>
            <a:r>
              <a:rPr lang="en-US" altLang="en-US" sz="3000" dirty="0"/>
              <a:t>Cleaned Data</a:t>
            </a:r>
          </a:p>
        </p:txBody>
      </p:sp>
      <p:pic>
        <p:nvPicPr>
          <p:cNvPr id="5" name="图片 4">
            <a:extLst>
              <a:ext uri="{FF2B5EF4-FFF2-40B4-BE49-F238E27FC236}">
                <a16:creationId xmlns:a16="http://schemas.microsoft.com/office/drawing/2014/main" id="{41BB5EFD-4766-4941-A4BF-632082DCEF6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51818" y="749010"/>
            <a:ext cx="2464810" cy="2091171"/>
          </a:xfrm>
          <a:prstGeom prst="rect">
            <a:avLst/>
          </a:prstGeom>
        </p:spPr>
      </p:pic>
      <p:pic>
        <p:nvPicPr>
          <p:cNvPr id="4" name="Picture 3"/>
          <p:cNvPicPr>
            <a:picLocks noChangeAspect="1"/>
          </p:cNvPicPr>
          <p:nvPr/>
        </p:nvPicPr>
        <p:blipFill>
          <a:blip r:embed="rId4"/>
          <a:stretch>
            <a:fillRect/>
          </a:stretch>
        </p:blipFill>
        <p:spPr>
          <a:xfrm>
            <a:off x="883058" y="1794595"/>
            <a:ext cx="2581275" cy="3562350"/>
          </a:xfrm>
          <a:prstGeom prst="rect">
            <a:avLst/>
          </a:prstGeom>
        </p:spPr>
      </p:pic>
      <p:pic>
        <p:nvPicPr>
          <p:cNvPr id="6" name="Picture 5"/>
          <p:cNvPicPr>
            <a:picLocks noChangeAspect="1"/>
          </p:cNvPicPr>
          <p:nvPr/>
        </p:nvPicPr>
        <p:blipFill>
          <a:blip r:embed="rId5"/>
          <a:stretch>
            <a:fillRect/>
          </a:stretch>
        </p:blipFill>
        <p:spPr>
          <a:xfrm>
            <a:off x="4109520" y="2686051"/>
            <a:ext cx="7061921" cy="4000500"/>
          </a:xfrm>
          <a:prstGeom prst="rect">
            <a:avLst/>
          </a:prstGeom>
        </p:spPr>
      </p:pic>
    </p:spTree>
    <p:extLst>
      <p:ext uri="{BB962C8B-B14F-4D97-AF65-F5344CB8AC3E}">
        <p14:creationId xmlns:p14="http://schemas.microsoft.com/office/powerpoint/2010/main" val="355537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53970F1-6739-474E-AC23-EB3D39FBDCFC}"/>
              </a:ext>
            </a:extLst>
          </p:cNvPr>
          <p:cNvPicPr>
            <a:picLocks noChangeAspect="1"/>
          </p:cNvPicPr>
          <p:nvPr/>
        </p:nvPicPr>
        <p:blipFill>
          <a:blip r:embed="rId3">
            <a:extLst>
              <a:ext uri="{28A0092B-C50C-407E-A947-70E740481C1C}">
                <a14:useLocalDpi xmlns:a14="http://schemas.microsoft.com/office/drawing/2010/main" val="0"/>
              </a:ext>
            </a:extLst>
          </a:blip>
          <a:srcRect l="15647" r="20076"/>
          <a:stretch>
            <a:fillRect/>
          </a:stretch>
        </p:blipFill>
        <p:spPr>
          <a:xfrm>
            <a:off x="1901285" y="1396892"/>
            <a:ext cx="3629025" cy="5645944"/>
          </a:xfrm>
          <a:prstGeom prst="rect">
            <a:avLst/>
          </a:prstGeom>
        </p:spPr>
      </p:pic>
      <p:sp>
        <p:nvSpPr>
          <p:cNvPr id="7" name="矩形: 折角 6">
            <a:extLst>
              <a:ext uri="{FF2B5EF4-FFF2-40B4-BE49-F238E27FC236}">
                <a16:creationId xmlns:a16="http://schemas.microsoft.com/office/drawing/2014/main" id="{10A9384A-5F6F-4F86-A804-178F2BB05966}"/>
              </a:ext>
            </a:extLst>
          </p:cNvPr>
          <p:cNvSpPr/>
          <p:nvPr/>
        </p:nvSpPr>
        <p:spPr>
          <a:xfrm>
            <a:off x="7273099" y="1585914"/>
            <a:ext cx="4261863" cy="4261863"/>
          </a:xfrm>
          <a:prstGeom prst="foldedCorner">
            <a:avLst/>
          </a:prstGeom>
          <a:solidFill>
            <a:srgbClr val="DCF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80987" y="438151"/>
            <a:ext cx="5171557" cy="1257300"/>
          </a:xfrm>
        </p:spPr>
        <p:txBody>
          <a:bodyPr>
            <a:normAutofit/>
          </a:bodyPr>
          <a:lstStyle/>
          <a:p>
            <a:r>
              <a:rPr lang="en-US" altLang="en-US" sz="4500" dirty="0"/>
              <a:t>Team Members:</a:t>
            </a:r>
          </a:p>
        </p:txBody>
      </p:sp>
      <p:sp>
        <p:nvSpPr>
          <p:cNvPr id="6" name="文本框 5">
            <a:extLst>
              <a:ext uri="{FF2B5EF4-FFF2-40B4-BE49-F238E27FC236}">
                <a16:creationId xmlns:a16="http://schemas.microsoft.com/office/drawing/2014/main" id="{412CE398-010A-40B6-A038-A3FC1BA7867F}"/>
              </a:ext>
            </a:extLst>
          </p:cNvPr>
          <p:cNvSpPr txBox="1"/>
          <p:nvPr/>
        </p:nvSpPr>
        <p:spPr>
          <a:xfrm>
            <a:off x="7518081" y="1585914"/>
            <a:ext cx="3771899" cy="3619257"/>
          </a:xfrm>
          <a:prstGeom prst="rect">
            <a:avLst/>
          </a:prstGeom>
          <a:noFill/>
        </p:spPr>
        <p:txBody>
          <a:bodyPr wrap="square" rtlCol="0">
            <a:normAutofit/>
          </a:bodyPr>
          <a:lstStyle/>
          <a:p>
            <a:pPr>
              <a:lnSpc>
                <a:spcPct val="120000"/>
              </a:lnSpc>
            </a:pPr>
            <a:endParaRPr lang="en-US" altLang="zh-CN" u="sng" dirty="0">
              <a:solidFill>
                <a:schemeClr val="bg1">
                  <a:lumMod val="65000"/>
                  <a:lumOff val="35000"/>
                </a:schemeClr>
              </a:solidFill>
              <a:latin typeface="Source Han Sans SC"/>
              <a:ea typeface="Source Han Sans SC"/>
            </a:endParaRPr>
          </a:p>
          <a:p>
            <a:pPr>
              <a:lnSpc>
                <a:spcPct val="120000"/>
              </a:lnSpc>
            </a:pPr>
            <a:r>
              <a:rPr lang="en-US" altLang="zh-CN" u="sng" dirty="0">
                <a:solidFill>
                  <a:schemeClr val="bg1">
                    <a:lumMod val="65000"/>
                    <a:lumOff val="35000"/>
                  </a:schemeClr>
                </a:solidFill>
                <a:latin typeface="Source Han Sans SC"/>
                <a:ea typeface="Source Han Sans SC"/>
              </a:rPr>
              <a:t>① Habeba Allah Adnan Ahmed</a:t>
            </a:r>
          </a:p>
          <a:p>
            <a:pPr>
              <a:lnSpc>
                <a:spcPct val="120000"/>
              </a:lnSpc>
            </a:pPr>
            <a:endParaRPr lang="en-US" altLang="zh-CN" u="sng" dirty="0">
              <a:solidFill>
                <a:schemeClr val="bg1">
                  <a:lumMod val="65000"/>
                  <a:lumOff val="35000"/>
                </a:schemeClr>
              </a:solidFill>
              <a:latin typeface="Source Han Sans SC"/>
              <a:ea typeface="Source Han Sans SC"/>
            </a:endParaRPr>
          </a:p>
          <a:p>
            <a:pPr>
              <a:lnSpc>
                <a:spcPct val="120000"/>
              </a:lnSpc>
            </a:pPr>
            <a:r>
              <a:rPr lang="en-US" altLang="zh-CN" u="sng" dirty="0">
                <a:solidFill>
                  <a:schemeClr val="bg1">
                    <a:lumMod val="65000"/>
                    <a:lumOff val="35000"/>
                  </a:schemeClr>
                </a:solidFill>
                <a:latin typeface="Source Han Sans SC"/>
                <a:ea typeface="Source Han Sans SC"/>
              </a:rPr>
              <a:t>② </a:t>
            </a:r>
            <a:r>
              <a:rPr lang="en-US" altLang="zh-CN" u="sng" dirty="0" err="1">
                <a:solidFill>
                  <a:schemeClr val="bg1">
                    <a:lumMod val="65000"/>
                    <a:lumOff val="35000"/>
                  </a:schemeClr>
                </a:solidFill>
                <a:latin typeface="Source Han Sans SC"/>
                <a:ea typeface="Source Han Sans SC"/>
              </a:rPr>
              <a:t>Reem</a:t>
            </a:r>
            <a:r>
              <a:rPr lang="en-US" altLang="zh-CN" u="sng" dirty="0">
                <a:solidFill>
                  <a:schemeClr val="bg1">
                    <a:lumMod val="65000"/>
                    <a:lumOff val="35000"/>
                  </a:schemeClr>
                </a:solidFill>
                <a:latin typeface="Source Han Sans SC"/>
                <a:ea typeface="Source Han Sans SC"/>
              </a:rPr>
              <a:t> Osama </a:t>
            </a:r>
            <a:r>
              <a:rPr lang="en-US" altLang="zh-CN" u="sng" dirty="0" err="1">
                <a:solidFill>
                  <a:schemeClr val="bg1">
                    <a:lumMod val="65000"/>
                    <a:lumOff val="35000"/>
                  </a:schemeClr>
                </a:solidFill>
                <a:latin typeface="Source Han Sans SC"/>
                <a:ea typeface="Source Han Sans SC"/>
              </a:rPr>
              <a:t>Abd</a:t>
            </a:r>
            <a:r>
              <a:rPr lang="en-US" altLang="zh-CN" u="sng" dirty="0">
                <a:solidFill>
                  <a:schemeClr val="bg1">
                    <a:lumMod val="65000"/>
                    <a:lumOff val="35000"/>
                  </a:schemeClr>
                </a:solidFill>
                <a:latin typeface="Source Han Sans SC"/>
                <a:ea typeface="Source Han Sans SC"/>
              </a:rPr>
              <a:t>-El </a:t>
            </a:r>
            <a:r>
              <a:rPr lang="en-US" altLang="zh-CN" u="sng" dirty="0" err="1">
                <a:solidFill>
                  <a:schemeClr val="bg1">
                    <a:lumMod val="65000"/>
                    <a:lumOff val="35000"/>
                  </a:schemeClr>
                </a:solidFill>
                <a:latin typeface="Source Han Sans SC"/>
                <a:ea typeface="Source Han Sans SC"/>
              </a:rPr>
              <a:t>Moneim</a:t>
            </a:r>
            <a:endParaRPr lang="en-US" altLang="zh-CN" u="sng" dirty="0">
              <a:solidFill>
                <a:schemeClr val="bg1">
                  <a:lumMod val="65000"/>
                  <a:lumOff val="35000"/>
                </a:schemeClr>
              </a:solidFill>
              <a:latin typeface="Source Han Sans SC"/>
              <a:ea typeface="Source Han Sans SC"/>
            </a:endParaRPr>
          </a:p>
          <a:p>
            <a:pPr>
              <a:lnSpc>
                <a:spcPct val="120000"/>
              </a:lnSpc>
            </a:pPr>
            <a:endParaRPr lang="en-US" altLang="zh-CN" u="sng" dirty="0">
              <a:solidFill>
                <a:schemeClr val="bg1">
                  <a:lumMod val="65000"/>
                  <a:lumOff val="35000"/>
                </a:schemeClr>
              </a:solidFill>
              <a:latin typeface="Source Han Sans SC"/>
              <a:ea typeface="Source Han Sans SC"/>
            </a:endParaRPr>
          </a:p>
          <a:p>
            <a:pPr>
              <a:lnSpc>
                <a:spcPct val="120000"/>
              </a:lnSpc>
            </a:pPr>
            <a:r>
              <a:rPr lang="en-US" altLang="en-US" u="sng" dirty="0">
                <a:solidFill>
                  <a:schemeClr val="bg1">
                    <a:lumMod val="65000"/>
                    <a:lumOff val="35000"/>
                  </a:schemeClr>
                </a:solidFill>
                <a:latin typeface="Source Han Sans SC"/>
                <a:ea typeface="Source Han Sans SC"/>
              </a:rPr>
              <a:t>③ Mohamed </a:t>
            </a:r>
            <a:r>
              <a:rPr lang="en-US" altLang="en-US" u="sng" dirty="0" err="1">
                <a:solidFill>
                  <a:schemeClr val="bg1">
                    <a:lumMod val="65000"/>
                    <a:lumOff val="35000"/>
                  </a:schemeClr>
                </a:solidFill>
                <a:latin typeface="Source Han Sans SC"/>
                <a:ea typeface="Source Han Sans SC"/>
              </a:rPr>
              <a:t>Medhat</a:t>
            </a:r>
            <a:r>
              <a:rPr lang="en-US" altLang="en-US" u="sng" dirty="0">
                <a:solidFill>
                  <a:schemeClr val="bg1">
                    <a:lumMod val="65000"/>
                    <a:lumOff val="35000"/>
                  </a:schemeClr>
                </a:solidFill>
                <a:latin typeface="Source Han Sans SC"/>
                <a:ea typeface="Source Han Sans SC"/>
              </a:rPr>
              <a:t> </a:t>
            </a:r>
            <a:r>
              <a:rPr lang="en-US" altLang="en-US" u="sng" dirty="0" err="1">
                <a:solidFill>
                  <a:schemeClr val="bg1">
                    <a:lumMod val="65000"/>
                    <a:lumOff val="35000"/>
                  </a:schemeClr>
                </a:solidFill>
                <a:latin typeface="Source Han Sans SC"/>
                <a:ea typeface="Source Han Sans SC"/>
              </a:rPr>
              <a:t>Abd</a:t>
            </a:r>
            <a:r>
              <a:rPr lang="en-US" altLang="en-US" u="sng" dirty="0">
                <a:solidFill>
                  <a:schemeClr val="bg1">
                    <a:lumMod val="65000"/>
                    <a:lumOff val="35000"/>
                  </a:schemeClr>
                </a:solidFill>
                <a:latin typeface="Source Han Sans SC"/>
                <a:ea typeface="Source Han Sans SC"/>
              </a:rPr>
              <a:t>-El </a:t>
            </a:r>
            <a:r>
              <a:rPr lang="en-US" altLang="en-US" u="sng" dirty="0" err="1">
                <a:solidFill>
                  <a:schemeClr val="bg1">
                    <a:lumMod val="65000"/>
                    <a:lumOff val="35000"/>
                  </a:schemeClr>
                </a:solidFill>
                <a:latin typeface="Source Han Sans SC"/>
                <a:ea typeface="Source Han Sans SC"/>
              </a:rPr>
              <a:t>Rady</a:t>
            </a:r>
            <a:endParaRPr lang="en-US" altLang="en-US" u="sng" dirty="0">
              <a:solidFill>
                <a:schemeClr val="bg1">
                  <a:lumMod val="65000"/>
                  <a:lumOff val="35000"/>
                </a:schemeClr>
              </a:solidFill>
              <a:latin typeface="Source Han Sans SC"/>
              <a:ea typeface="Source Han Sans SC"/>
            </a:endParaRPr>
          </a:p>
          <a:p>
            <a:pPr>
              <a:lnSpc>
                <a:spcPct val="120000"/>
              </a:lnSpc>
            </a:pPr>
            <a:endParaRPr lang="en-US" altLang="en-US" u="sng" dirty="0">
              <a:solidFill>
                <a:schemeClr val="bg1">
                  <a:lumMod val="65000"/>
                  <a:lumOff val="35000"/>
                </a:schemeClr>
              </a:solidFill>
              <a:latin typeface="Source Han Sans SC"/>
              <a:ea typeface="Source Han Sans SC"/>
            </a:endParaRPr>
          </a:p>
          <a:p>
            <a:pPr>
              <a:lnSpc>
                <a:spcPct val="120000"/>
              </a:lnSpc>
            </a:pPr>
            <a:r>
              <a:rPr lang="en-US" altLang="en-US" dirty="0">
                <a:solidFill>
                  <a:schemeClr val="bg2">
                    <a:lumMod val="75000"/>
                  </a:schemeClr>
                </a:solidFill>
                <a:latin typeface="Source Han Sans SC"/>
                <a:ea typeface="Source Han Sans SC"/>
              </a:rPr>
              <a:t>④ </a:t>
            </a:r>
            <a:r>
              <a:rPr lang="en-US" altLang="en-US" u="sng" dirty="0">
                <a:solidFill>
                  <a:schemeClr val="bg1">
                    <a:lumMod val="65000"/>
                    <a:lumOff val="35000"/>
                  </a:schemeClr>
                </a:solidFill>
                <a:latin typeface="Source Han Sans SC"/>
                <a:ea typeface="Source Han Sans SC"/>
              </a:rPr>
              <a:t>Amr Mohamed Gaber</a:t>
            </a:r>
          </a:p>
          <a:p>
            <a:pPr>
              <a:lnSpc>
                <a:spcPct val="120000"/>
              </a:lnSpc>
            </a:pPr>
            <a:endParaRPr lang="en-US" altLang="en-US" u="sng" dirty="0">
              <a:solidFill>
                <a:schemeClr val="bg1">
                  <a:lumMod val="65000"/>
                  <a:lumOff val="35000"/>
                </a:schemeClr>
              </a:solidFill>
              <a:latin typeface="Source Han Sans SC"/>
              <a:ea typeface="Source Han Sans SC"/>
            </a:endParaRPr>
          </a:p>
          <a:p>
            <a:pPr>
              <a:lnSpc>
                <a:spcPct val="120000"/>
              </a:lnSpc>
            </a:pPr>
            <a:r>
              <a:rPr lang="en-US" altLang="en-US" dirty="0">
                <a:solidFill>
                  <a:schemeClr val="bg2">
                    <a:lumMod val="75000"/>
                  </a:schemeClr>
                </a:solidFill>
                <a:latin typeface="Source Han Sans SC"/>
                <a:ea typeface="Source Han Sans SC"/>
              </a:rPr>
              <a:t>⑤ </a:t>
            </a:r>
            <a:r>
              <a:rPr lang="en-US" altLang="en-US" u="sng" dirty="0">
                <a:solidFill>
                  <a:schemeClr val="bg1">
                    <a:lumMod val="65000"/>
                    <a:lumOff val="35000"/>
                  </a:schemeClr>
                </a:solidFill>
                <a:latin typeface="Source Han Sans SC"/>
                <a:ea typeface="Source Han Sans SC"/>
              </a:rPr>
              <a:t>Mohamed </a:t>
            </a:r>
            <a:r>
              <a:rPr lang="en-US" altLang="en-US" u="sng" dirty="0" err="1">
                <a:solidFill>
                  <a:schemeClr val="bg1">
                    <a:lumMod val="65000"/>
                    <a:lumOff val="35000"/>
                  </a:schemeClr>
                </a:solidFill>
                <a:latin typeface="Source Han Sans SC"/>
                <a:ea typeface="Source Han Sans SC"/>
              </a:rPr>
              <a:t>Ehab</a:t>
            </a:r>
            <a:r>
              <a:rPr lang="en-US" altLang="en-US" u="sng" dirty="0">
                <a:solidFill>
                  <a:schemeClr val="bg1">
                    <a:lumMod val="65000"/>
                    <a:lumOff val="35000"/>
                  </a:schemeClr>
                </a:solidFill>
                <a:latin typeface="Source Han Sans SC"/>
                <a:ea typeface="Source Han Sans SC"/>
              </a:rPr>
              <a:t> Mohamed</a:t>
            </a:r>
            <a:endParaRPr lang="en-US" altLang="zh-CN" u="sng" dirty="0">
              <a:solidFill>
                <a:schemeClr val="bg2">
                  <a:lumMod val="75000"/>
                </a:schemeClr>
              </a:solidFill>
              <a:latin typeface="Source Han Sans SC"/>
              <a:ea typeface="Source Han Sans SC"/>
            </a:endParaRPr>
          </a:p>
        </p:txBody>
      </p:sp>
      <p:pic>
        <p:nvPicPr>
          <p:cNvPr id="9" name="图片 8">
            <a:extLst>
              <a:ext uri="{FF2B5EF4-FFF2-40B4-BE49-F238E27FC236}">
                <a16:creationId xmlns:a16="http://schemas.microsoft.com/office/drawing/2014/main" id="{EBF84036-A8BA-440B-A429-A5567F778817}"/>
              </a:ext>
            </a:extLst>
          </p:cNvPr>
          <p:cNvPicPr>
            <a:picLocks noChangeAspect="1"/>
          </p:cNvPicPr>
          <p:nvPr/>
        </p:nvPicPr>
        <p:blipFill>
          <a:blip r:embed="rId4">
            <a:extLst>
              <a:ext uri="{28A0092B-C50C-407E-A947-70E740481C1C}">
                <a14:useLocalDpi xmlns:a14="http://schemas.microsoft.com/office/drawing/2010/main" val="0"/>
              </a:ext>
            </a:extLst>
          </a:blip>
          <a:srcRect l="-953" t="47244" r="953" b="-18"/>
          <a:stretch>
            <a:fillRect/>
          </a:stretch>
        </p:blipFill>
        <p:spPr>
          <a:xfrm>
            <a:off x="-6539199" y="3429000"/>
            <a:ext cx="12192000" cy="3618598"/>
          </a:xfrm>
          <a:prstGeom prst="rect">
            <a:avLst/>
          </a:prstGeom>
        </p:spPr>
      </p:pic>
    </p:spTree>
    <p:extLst>
      <p:ext uri="{BB962C8B-B14F-4D97-AF65-F5344CB8AC3E}">
        <p14:creationId xmlns:p14="http://schemas.microsoft.com/office/powerpoint/2010/main" val="1751879373"/>
      </p:ext>
    </p:extLst>
  </p:cSld>
  <p:clrMapOvr>
    <a:masterClrMapping/>
  </p:clrMapOvr>
  <p:transition spd="slow" advClick="0" advTm="2000">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307182" y="774516"/>
            <a:ext cx="3517375" cy="490107"/>
          </a:xfrm>
        </p:spPr>
        <p:txBody>
          <a:bodyPr>
            <a:normAutofit/>
          </a:bodyPr>
          <a:lstStyle/>
          <a:p>
            <a:r>
              <a:rPr lang="en-US" altLang="en-US" sz="2000" dirty="0"/>
              <a:t>Remove Noise from ID</a:t>
            </a:r>
          </a:p>
        </p:txBody>
      </p:sp>
      <p:pic>
        <p:nvPicPr>
          <p:cNvPr id="5" name="图片 4">
            <a:extLst>
              <a:ext uri="{FF2B5EF4-FFF2-40B4-BE49-F238E27FC236}">
                <a16:creationId xmlns:a16="http://schemas.microsoft.com/office/drawing/2014/main" id="{41BB5EFD-4766-4941-A4BF-632082DCEF6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51818" y="749010"/>
            <a:ext cx="2464810" cy="209117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70" y="1695451"/>
            <a:ext cx="2772162" cy="499179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4557" y="1205344"/>
            <a:ext cx="4956165" cy="283884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7112" y="4475018"/>
            <a:ext cx="5687219" cy="2303229"/>
          </a:xfrm>
          <a:prstGeom prst="rect">
            <a:avLst/>
          </a:prstGeom>
        </p:spPr>
      </p:pic>
    </p:spTree>
    <p:extLst>
      <p:ext uri="{BB962C8B-B14F-4D97-AF65-F5344CB8AC3E}">
        <p14:creationId xmlns:p14="http://schemas.microsoft.com/office/powerpoint/2010/main" val="2194327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307182" y="749009"/>
            <a:ext cx="3631772" cy="946441"/>
          </a:xfrm>
        </p:spPr>
        <p:txBody>
          <a:bodyPr>
            <a:normAutofit/>
          </a:bodyPr>
          <a:lstStyle/>
          <a:p>
            <a:r>
              <a:rPr lang="en-US" altLang="en-US" sz="3000" dirty="0"/>
              <a:t>Star Correct IDs</a:t>
            </a:r>
          </a:p>
        </p:txBody>
      </p:sp>
      <p:pic>
        <p:nvPicPr>
          <p:cNvPr id="5" name="图片 4">
            <a:extLst>
              <a:ext uri="{FF2B5EF4-FFF2-40B4-BE49-F238E27FC236}">
                <a16:creationId xmlns:a16="http://schemas.microsoft.com/office/drawing/2014/main" id="{41BB5EFD-4766-4941-A4BF-632082DCEF6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51818" y="749010"/>
            <a:ext cx="2464810" cy="209117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158" y="1695451"/>
            <a:ext cx="5241751" cy="442825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8885" y="3119266"/>
            <a:ext cx="5239481" cy="2448267"/>
          </a:xfrm>
          <a:prstGeom prst="rect">
            <a:avLst/>
          </a:prstGeom>
        </p:spPr>
      </p:pic>
    </p:spTree>
    <p:extLst>
      <p:ext uri="{BB962C8B-B14F-4D97-AF65-F5344CB8AC3E}">
        <p14:creationId xmlns:p14="http://schemas.microsoft.com/office/powerpoint/2010/main" val="2828631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307182" y="438151"/>
            <a:ext cx="3802338" cy="1257300"/>
          </a:xfrm>
        </p:spPr>
        <p:txBody>
          <a:bodyPr>
            <a:normAutofit/>
          </a:bodyPr>
          <a:lstStyle/>
          <a:p>
            <a:r>
              <a:rPr lang="en-US" altLang="en-US" sz="3000" dirty="0"/>
              <a:t>Remove Unstarred</a:t>
            </a:r>
          </a:p>
        </p:txBody>
      </p:sp>
      <p:pic>
        <p:nvPicPr>
          <p:cNvPr id="5" name="图片 4">
            <a:extLst>
              <a:ext uri="{FF2B5EF4-FFF2-40B4-BE49-F238E27FC236}">
                <a16:creationId xmlns:a16="http://schemas.microsoft.com/office/drawing/2014/main" id="{41BB5EFD-4766-4941-A4BF-632082DCEF6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51818" y="749010"/>
            <a:ext cx="2464810" cy="209117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54" y="1794595"/>
            <a:ext cx="5772956" cy="31246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3502" y="2727339"/>
            <a:ext cx="4718934" cy="3991532"/>
          </a:xfrm>
          <a:prstGeom prst="rect">
            <a:avLst/>
          </a:prstGeom>
        </p:spPr>
      </p:pic>
    </p:spTree>
    <p:extLst>
      <p:ext uri="{BB962C8B-B14F-4D97-AF65-F5344CB8AC3E}">
        <p14:creationId xmlns:p14="http://schemas.microsoft.com/office/powerpoint/2010/main" val="2697544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7E2AF8D2-7694-4C3C-81B5-D7705B53DDC5}"/>
              </a:ext>
            </a:extLst>
          </p:cNvPr>
          <p:cNvCxnSpPr/>
          <p:nvPr/>
        </p:nvCxnSpPr>
        <p:spPr>
          <a:xfrm flipH="1">
            <a:off x="5399484" y="3937992"/>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14FD013-7367-4997-A94B-4892AD2752FF}"/>
              </a:ext>
            </a:extLst>
          </p:cNvPr>
          <p:cNvCxnSpPr/>
          <p:nvPr/>
        </p:nvCxnSpPr>
        <p:spPr>
          <a:xfrm flipH="1">
            <a:off x="6471047" y="1759744"/>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29FA8BC-C4BD-4697-8377-E6FB3446EFDB}"/>
              </a:ext>
            </a:extLst>
          </p:cNvPr>
          <p:cNvCxnSpPr/>
          <p:nvPr/>
        </p:nvCxnSpPr>
        <p:spPr>
          <a:xfrm flipH="1">
            <a:off x="6769894" y="4150519"/>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79C7E5F-F544-46C3-9A4F-E72D3945C6C9}"/>
              </a:ext>
            </a:extLst>
          </p:cNvPr>
          <p:cNvCxnSpPr/>
          <p:nvPr/>
        </p:nvCxnSpPr>
        <p:spPr>
          <a:xfrm flipH="1">
            <a:off x="8305800" y="1759745"/>
            <a:ext cx="750093" cy="1100137"/>
          </a:xfrm>
          <a:prstGeom prst="line">
            <a:avLst/>
          </a:prstGeom>
        </p:spPr>
        <p:style>
          <a:lnRef idx="1">
            <a:schemeClr val="accent1"/>
          </a:lnRef>
          <a:fillRef idx="0">
            <a:schemeClr val="accent1"/>
          </a:fillRef>
          <a:effectRef idx="0">
            <a:schemeClr val="accent1"/>
          </a:effectRef>
          <a:fontRef idx="minor">
            <a:schemeClr val="tx1"/>
          </a:fontRef>
        </p:style>
      </p:cxnSp>
      <p:sp>
        <p:nvSpPr>
          <p:cNvPr id="5" name="卷形: 水平 4">
            <a:extLst>
              <a:ext uri="{FF2B5EF4-FFF2-40B4-BE49-F238E27FC236}">
                <a16:creationId xmlns:a16="http://schemas.microsoft.com/office/drawing/2014/main" id="{CE4F861C-8A38-448F-A562-619C361CE383}"/>
              </a:ext>
            </a:extLst>
          </p:cNvPr>
          <p:cNvSpPr/>
          <p:nvPr/>
        </p:nvSpPr>
        <p:spPr>
          <a:xfrm>
            <a:off x="3748088" y="2032396"/>
            <a:ext cx="7986711" cy="2793207"/>
          </a:xfrm>
          <a:prstGeom prst="horizontalScroll">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77500" lnSpcReduction="20000"/>
          </a:bodyPr>
          <a:lstStyle/>
          <a:p>
            <a:pPr algn="ctr">
              <a:lnSpc>
                <a:spcPct val="120000"/>
              </a:lnSpc>
            </a:pPr>
            <a:r>
              <a:rPr lang="en-US" altLang="zh-CN" sz="6000" b="1" spc="50" dirty="0">
                <a:ln w="9525" cmpd="sng">
                  <a:solidFill>
                    <a:schemeClr val="tx2"/>
                  </a:solidFill>
                  <a:prstDash val="solid"/>
                </a:ln>
                <a:solidFill>
                  <a:srgbClr val="6D8B96"/>
                </a:solidFill>
                <a:effectLst>
                  <a:glow rad="38100">
                    <a:schemeClr val="accent1">
                      <a:alpha val="40000"/>
                    </a:schemeClr>
                  </a:glow>
                </a:effectLst>
                <a:latin typeface="字魂73号-江南手书" panose="00000500000000000000" pitchFamily="2" charset="-122"/>
                <a:ea typeface="字魂73号-江南手书" panose="00000500000000000000" pitchFamily="2" charset="-122"/>
              </a:rPr>
              <a:t>Connecting MongoDB With Python </a:t>
            </a:r>
          </a:p>
        </p:txBody>
      </p:sp>
      <p:cxnSp>
        <p:nvCxnSpPr>
          <p:cNvPr id="9" name="直接连接符 8">
            <a:extLst>
              <a:ext uri="{FF2B5EF4-FFF2-40B4-BE49-F238E27FC236}">
                <a16:creationId xmlns:a16="http://schemas.microsoft.com/office/drawing/2014/main" id="{D9256B6F-65E8-4BBD-A816-5B24B68326A0}"/>
              </a:ext>
            </a:extLst>
          </p:cNvPr>
          <p:cNvCxnSpPr/>
          <p:nvPr/>
        </p:nvCxnSpPr>
        <p:spPr>
          <a:xfrm flipH="1">
            <a:off x="7653338" y="1285876"/>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B6213E5-8F87-48C0-B391-672EC6F6CD3E}"/>
              </a:ext>
            </a:extLst>
          </p:cNvPr>
          <p:cNvCxnSpPr/>
          <p:nvPr/>
        </p:nvCxnSpPr>
        <p:spPr>
          <a:xfrm flipH="1">
            <a:off x="5825133" y="4488060"/>
            <a:ext cx="645914" cy="87243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1009C76-31B9-4207-918D-F4557C377534}"/>
              </a:ext>
            </a:extLst>
          </p:cNvPr>
          <p:cNvPicPr>
            <a:picLocks noChangeAspect="1"/>
          </p:cNvPicPr>
          <p:nvPr/>
        </p:nvPicPr>
        <p:blipFill>
          <a:blip r:embed="rId3">
            <a:extLst>
              <a:ext uri="{28A0092B-C50C-407E-A947-70E740481C1C}">
                <a14:useLocalDpi xmlns:a14="http://schemas.microsoft.com/office/drawing/2010/main" val="0"/>
              </a:ext>
            </a:extLst>
          </a:blip>
          <a:srcRect l="57311" t="34792" b="27413"/>
          <a:stretch>
            <a:fillRect/>
          </a:stretch>
        </p:blipFill>
        <p:spPr>
          <a:xfrm>
            <a:off x="29322" y="829809"/>
            <a:ext cx="4717700" cy="5584144"/>
          </a:xfrm>
          <a:prstGeom prst="rect">
            <a:avLst/>
          </a:prstGeom>
        </p:spPr>
      </p:pic>
    </p:spTree>
    <p:extLst>
      <p:ext uri="{BB962C8B-B14F-4D97-AF65-F5344CB8AC3E}">
        <p14:creationId xmlns:p14="http://schemas.microsoft.com/office/powerpoint/2010/main" val="3599816523"/>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21"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par>
                                <p:cTn id="11" presetID="21"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par>
                                <p:cTn id="23" presetID="21" presetClass="entr" presetSubtype="1"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heel(1)">
                                      <p:cBhvr>
                                        <p:cTn id="25" dur="2000"/>
                                        <p:tgtEl>
                                          <p:spTgt spid="11"/>
                                        </p:tgtEl>
                                      </p:cBhvr>
                                    </p:animEffect>
                                  </p:childTnLst>
                                </p:cTn>
                              </p:par>
                              <p:par>
                                <p:cTn id="26" presetID="21" presetClass="entr" presetSubtype="1"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heel(1)">
                                      <p:cBhvr>
                                        <p:cTn id="2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29CF0-F38D-4147-AE5A-18AEDFA48651}"/>
              </a:ext>
            </a:extLst>
          </p:cNvPr>
          <p:cNvSpPr>
            <a:spLocks noGrp="1"/>
          </p:cNvSpPr>
          <p:nvPr>
            <p:ph type="title"/>
          </p:nvPr>
        </p:nvSpPr>
        <p:spPr>
          <a:xfrm>
            <a:off x="300037" y="438151"/>
            <a:ext cx="9980036" cy="1257300"/>
          </a:xfrm>
        </p:spPr>
        <p:txBody>
          <a:bodyPr>
            <a:noAutofit/>
          </a:bodyPr>
          <a:lstStyle/>
          <a:p>
            <a:r>
              <a:rPr lang="en-US" altLang="en-US" dirty="0"/>
              <a:t>Connecting database and reading the collections</a:t>
            </a:r>
          </a:p>
        </p:txBody>
      </p:sp>
      <p:pic>
        <p:nvPicPr>
          <p:cNvPr id="7" name="图片 6">
            <a:extLst>
              <a:ext uri="{FF2B5EF4-FFF2-40B4-BE49-F238E27FC236}">
                <a16:creationId xmlns:a16="http://schemas.microsoft.com/office/drawing/2014/main" id="{25962FF5-9573-4E18-BD1B-F3E44A619FE6}"/>
              </a:ext>
            </a:extLst>
          </p:cNvPr>
          <p:cNvPicPr>
            <a:picLocks noChangeAspect="1"/>
          </p:cNvPicPr>
          <p:nvPr/>
        </p:nvPicPr>
        <p:blipFill>
          <a:blip r:embed="rId3">
            <a:extLst>
              <a:ext uri="{28A0092B-C50C-407E-A947-70E740481C1C}">
                <a14:useLocalDpi xmlns:a14="http://schemas.microsoft.com/office/drawing/2010/main" val="0"/>
              </a:ext>
            </a:extLst>
          </a:blip>
          <a:srcRect t="31423" r="52553" b="32639"/>
          <a:stretch>
            <a:fillRect/>
          </a:stretch>
        </p:blipFill>
        <p:spPr>
          <a:xfrm>
            <a:off x="8869013" y="3531395"/>
            <a:ext cx="2433893" cy="2464594"/>
          </a:xfrm>
          <a:prstGeom prst="rect">
            <a:avLst/>
          </a:prstGeom>
        </p:spPr>
      </p:pic>
      <p:pic>
        <p:nvPicPr>
          <p:cNvPr id="6" name="图片 5">
            <a:extLst>
              <a:ext uri="{FF2B5EF4-FFF2-40B4-BE49-F238E27FC236}">
                <a16:creationId xmlns:a16="http://schemas.microsoft.com/office/drawing/2014/main" id="{EEF8CE5B-C742-4001-A17B-1D0E727F895D}"/>
              </a:ext>
            </a:extLst>
          </p:cNvPr>
          <p:cNvPicPr>
            <a:picLocks noChangeAspect="1"/>
          </p:cNvPicPr>
          <p:nvPr/>
        </p:nvPicPr>
        <p:blipFill>
          <a:blip r:embed="rId4" cstate="hqprint">
            <a:extLst>
              <a:ext uri="{28A0092B-C50C-407E-A947-70E740481C1C}">
                <a14:useLocalDpi xmlns:a14="http://schemas.microsoft.com/office/drawing/2010/main" val="0"/>
              </a:ext>
            </a:extLst>
          </a:blip>
          <a:srcRect l="48840" t="66458"/>
          <a:stretch>
            <a:fillRect/>
          </a:stretch>
        </p:blipFill>
        <p:spPr>
          <a:xfrm>
            <a:off x="10085959" y="438151"/>
            <a:ext cx="1687353" cy="1478969"/>
          </a:xfrm>
          <a:prstGeom prst="rect">
            <a:avLst/>
          </a:prstGeom>
        </p:spPr>
      </p:pic>
      <p:pic>
        <p:nvPicPr>
          <p:cNvPr id="3" name="Picture 2"/>
          <p:cNvPicPr>
            <a:picLocks noChangeAspect="1"/>
          </p:cNvPicPr>
          <p:nvPr/>
        </p:nvPicPr>
        <p:blipFill>
          <a:blip r:embed="rId5"/>
          <a:stretch>
            <a:fillRect/>
          </a:stretch>
        </p:blipFill>
        <p:spPr>
          <a:xfrm>
            <a:off x="424511" y="2163734"/>
            <a:ext cx="7182413" cy="2145029"/>
          </a:xfrm>
          <a:prstGeom prst="rect">
            <a:avLst/>
          </a:prstGeom>
        </p:spPr>
      </p:pic>
      <p:pic>
        <p:nvPicPr>
          <p:cNvPr id="4" name="Picture 3"/>
          <p:cNvPicPr>
            <a:picLocks noChangeAspect="1"/>
          </p:cNvPicPr>
          <p:nvPr/>
        </p:nvPicPr>
        <p:blipFill>
          <a:blip r:embed="rId6"/>
          <a:stretch>
            <a:fillRect/>
          </a:stretch>
        </p:blipFill>
        <p:spPr>
          <a:xfrm>
            <a:off x="424511" y="4500564"/>
            <a:ext cx="7182413" cy="1495425"/>
          </a:xfrm>
          <a:prstGeom prst="rect">
            <a:avLst/>
          </a:prstGeom>
        </p:spPr>
      </p:pic>
    </p:spTree>
    <p:extLst>
      <p:ext uri="{BB962C8B-B14F-4D97-AF65-F5344CB8AC3E}">
        <p14:creationId xmlns:p14="http://schemas.microsoft.com/office/powerpoint/2010/main" val="2532850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drap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7E2AF8D2-7694-4C3C-81B5-D7705B53DDC5}"/>
              </a:ext>
            </a:extLst>
          </p:cNvPr>
          <p:cNvCxnSpPr/>
          <p:nvPr/>
        </p:nvCxnSpPr>
        <p:spPr>
          <a:xfrm flipH="1">
            <a:off x="5399484" y="3937992"/>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14FD013-7367-4997-A94B-4892AD2752FF}"/>
              </a:ext>
            </a:extLst>
          </p:cNvPr>
          <p:cNvCxnSpPr/>
          <p:nvPr/>
        </p:nvCxnSpPr>
        <p:spPr>
          <a:xfrm flipH="1">
            <a:off x="6471047" y="1759744"/>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29FA8BC-C4BD-4697-8377-E6FB3446EFDB}"/>
              </a:ext>
            </a:extLst>
          </p:cNvPr>
          <p:cNvCxnSpPr/>
          <p:nvPr/>
        </p:nvCxnSpPr>
        <p:spPr>
          <a:xfrm flipH="1">
            <a:off x="6769894" y="4150519"/>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79C7E5F-F544-46C3-9A4F-E72D3945C6C9}"/>
              </a:ext>
            </a:extLst>
          </p:cNvPr>
          <p:cNvCxnSpPr/>
          <p:nvPr/>
        </p:nvCxnSpPr>
        <p:spPr>
          <a:xfrm flipH="1">
            <a:off x="8305800" y="1759745"/>
            <a:ext cx="750093" cy="1100137"/>
          </a:xfrm>
          <a:prstGeom prst="line">
            <a:avLst/>
          </a:prstGeom>
        </p:spPr>
        <p:style>
          <a:lnRef idx="1">
            <a:schemeClr val="accent1"/>
          </a:lnRef>
          <a:fillRef idx="0">
            <a:schemeClr val="accent1"/>
          </a:fillRef>
          <a:effectRef idx="0">
            <a:schemeClr val="accent1"/>
          </a:effectRef>
          <a:fontRef idx="minor">
            <a:schemeClr val="tx1"/>
          </a:fontRef>
        </p:style>
      </p:cxnSp>
      <p:sp>
        <p:nvSpPr>
          <p:cNvPr id="5" name="卷形: 水平 4">
            <a:extLst>
              <a:ext uri="{FF2B5EF4-FFF2-40B4-BE49-F238E27FC236}">
                <a16:creationId xmlns:a16="http://schemas.microsoft.com/office/drawing/2014/main" id="{CE4F861C-8A38-448F-A562-619C361CE383}"/>
              </a:ext>
            </a:extLst>
          </p:cNvPr>
          <p:cNvSpPr/>
          <p:nvPr/>
        </p:nvSpPr>
        <p:spPr>
          <a:xfrm>
            <a:off x="3748088" y="2032396"/>
            <a:ext cx="7986711" cy="2793207"/>
          </a:xfrm>
          <a:prstGeom prst="horizontalScroll">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lnSpc>
                <a:spcPct val="120000"/>
              </a:lnSpc>
            </a:pPr>
            <a:r>
              <a:rPr lang="en-US" altLang="zh-CN" sz="6000" b="1" spc="50" dirty="0">
                <a:ln w="9525" cmpd="sng">
                  <a:solidFill>
                    <a:schemeClr val="tx2"/>
                  </a:solidFill>
                  <a:prstDash val="solid"/>
                </a:ln>
                <a:solidFill>
                  <a:srgbClr val="6D8B96"/>
                </a:solidFill>
                <a:effectLst>
                  <a:glow rad="38100">
                    <a:schemeClr val="accent1">
                      <a:alpha val="40000"/>
                    </a:schemeClr>
                  </a:glow>
                </a:effectLst>
                <a:latin typeface="字魂73号-江南手书" panose="00000500000000000000" pitchFamily="2" charset="-122"/>
                <a:ea typeface="字魂73号-江南手书" panose="00000500000000000000" pitchFamily="2" charset="-122"/>
              </a:rPr>
              <a:t>QUREIES</a:t>
            </a:r>
          </a:p>
        </p:txBody>
      </p:sp>
      <p:cxnSp>
        <p:nvCxnSpPr>
          <p:cNvPr id="9" name="直接连接符 8">
            <a:extLst>
              <a:ext uri="{FF2B5EF4-FFF2-40B4-BE49-F238E27FC236}">
                <a16:creationId xmlns:a16="http://schemas.microsoft.com/office/drawing/2014/main" id="{D9256B6F-65E8-4BBD-A816-5B24B68326A0}"/>
              </a:ext>
            </a:extLst>
          </p:cNvPr>
          <p:cNvCxnSpPr/>
          <p:nvPr/>
        </p:nvCxnSpPr>
        <p:spPr>
          <a:xfrm flipH="1">
            <a:off x="7653338" y="1285876"/>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B6213E5-8F87-48C0-B391-672EC6F6CD3E}"/>
              </a:ext>
            </a:extLst>
          </p:cNvPr>
          <p:cNvCxnSpPr/>
          <p:nvPr/>
        </p:nvCxnSpPr>
        <p:spPr>
          <a:xfrm flipH="1">
            <a:off x="5825133" y="4488060"/>
            <a:ext cx="645914" cy="87243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1009C76-31B9-4207-918D-F4557C377534}"/>
              </a:ext>
            </a:extLst>
          </p:cNvPr>
          <p:cNvPicPr>
            <a:picLocks noChangeAspect="1"/>
          </p:cNvPicPr>
          <p:nvPr/>
        </p:nvPicPr>
        <p:blipFill>
          <a:blip r:embed="rId3">
            <a:extLst>
              <a:ext uri="{28A0092B-C50C-407E-A947-70E740481C1C}">
                <a14:useLocalDpi xmlns:a14="http://schemas.microsoft.com/office/drawing/2010/main" val="0"/>
              </a:ext>
            </a:extLst>
          </a:blip>
          <a:srcRect l="57311" t="34792" b="27413"/>
          <a:stretch>
            <a:fillRect/>
          </a:stretch>
        </p:blipFill>
        <p:spPr>
          <a:xfrm>
            <a:off x="29322" y="829809"/>
            <a:ext cx="4717700" cy="5584144"/>
          </a:xfrm>
          <a:prstGeom prst="rect">
            <a:avLst/>
          </a:prstGeom>
        </p:spPr>
      </p:pic>
    </p:spTree>
    <p:extLst>
      <p:ext uri="{BB962C8B-B14F-4D97-AF65-F5344CB8AC3E}">
        <p14:creationId xmlns:p14="http://schemas.microsoft.com/office/powerpoint/2010/main" val="2002562329"/>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21"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par>
                                <p:cTn id="11" presetID="21"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par>
                                <p:cTn id="23" presetID="21" presetClass="entr" presetSubtype="1"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heel(1)">
                                      <p:cBhvr>
                                        <p:cTn id="25" dur="2000"/>
                                        <p:tgtEl>
                                          <p:spTgt spid="11"/>
                                        </p:tgtEl>
                                      </p:cBhvr>
                                    </p:animEffect>
                                  </p:childTnLst>
                                </p:cTn>
                              </p:par>
                              <p:par>
                                <p:cTn id="26" presetID="21" presetClass="entr" presetSubtype="1"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heel(1)">
                                      <p:cBhvr>
                                        <p:cTn id="2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Find</a:t>
            </a:r>
          </a:p>
        </p:txBody>
      </p:sp>
      <p:sp>
        <p:nvSpPr>
          <p:cNvPr id="7" name="矩形 6">
            <a:extLst>
              <a:ext uri="{FF2B5EF4-FFF2-40B4-BE49-F238E27FC236}">
                <a16:creationId xmlns:a16="http://schemas.microsoft.com/office/drawing/2014/main" id="{6DC943CC-3DCD-4754-AA77-51FF7766EB1C}"/>
              </a:ext>
            </a:extLst>
          </p:cNvPr>
          <p:cNvSpPr/>
          <p:nvPr/>
        </p:nvSpPr>
        <p:spPr>
          <a:xfrm>
            <a:off x="1122219" y="4476561"/>
            <a:ext cx="10072254" cy="1393626"/>
          </a:xfrm>
          <a:prstGeom prst="rect">
            <a:avLst/>
          </a:prstGeom>
        </p:spPr>
        <p:txBody>
          <a:bodyPr>
            <a:normAutofit lnSpcReduction="10000"/>
          </a:bodyPr>
          <a:lstStyle/>
          <a:p>
            <a:pPr>
              <a:lnSpc>
                <a:spcPct val="120000"/>
              </a:lnSpc>
            </a:pPr>
            <a:r>
              <a:rPr lang="en-US" altLang="en-US" sz="2400" dirty="0">
                <a:latin typeface="Source Han Sans SC"/>
                <a:ea typeface="Source Han Sans SC"/>
              </a:rPr>
              <a:t>Find Query to return a metabolism and the cellular location where the toxin has an effect and More detailed location of the chromosomal position of the toxin target according to toxin id.</a:t>
            </a:r>
          </a:p>
          <a:p>
            <a:pPr>
              <a:lnSpc>
                <a:spcPct val="120000"/>
              </a:lnSpc>
            </a:pPr>
            <a:endParaRPr lang="en-US" altLang="en-US" sz="2400" dirty="0">
              <a:latin typeface="Source Han Sans SC"/>
              <a:ea typeface="Source Han Sans SC"/>
            </a:endParaRPr>
          </a:p>
        </p:txBody>
      </p:sp>
      <p:pic>
        <p:nvPicPr>
          <p:cNvPr id="8" name="图片 5">
            <a:extLst>
              <a:ext uri="{FF2B5EF4-FFF2-40B4-BE49-F238E27FC236}">
                <a16:creationId xmlns:a16="http://schemas.microsoft.com/office/drawing/2014/main" id="{ADCFEF1D-B32C-4755-85BD-DA5764860AEC}"/>
              </a:ext>
            </a:extLst>
          </p:cNvPr>
          <p:cNvPicPr>
            <a:picLocks noChangeAspect="1"/>
          </p:cNvPicPr>
          <p:nvPr/>
        </p:nvPicPr>
        <p:blipFill>
          <a:blip r:embed="rId3" cstate="hqprint">
            <a:extLst>
              <a:ext uri="{28A0092B-C50C-407E-A947-70E740481C1C}">
                <a14:useLocalDpi xmlns:a14="http://schemas.microsoft.com/office/drawing/2010/main" val="0"/>
              </a:ext>
            </a:extLst>
          </a:blip>
          <a:srcRect l="14757" t="12500" r="13681" b="16875"/>
          <a:stretch>
            <a:fillRect/>
          </a:stretch>
        </p:blipFill>
        <p:spPr>
          <a:xfrm>
            <a:off x="9906000" y="438151"/>
            <a:ext cx="1866252" cy="1841803"/>
          </a:xfrm>
          <a:prstGeom prst="rect">
            <a:avLst/>
          </a:prstGeom>
        </p:spPr>
      </p:pic>
      <p:pic>
        <p:nvPicPr>
          <p:cNvPr id="3" name="Picture 2"/>
          <p:cNvPicPr>
            <a:picLocks noChangeAspect="1"/>
          </p:cNvPicPr>
          <p:nvPr/>
        </p:nvPicPr>
        <p:blipFill>
          <a:blip r:embed="rId4"/>
          <a:stretch>
            <a:fillRect/>
          </a:stretch>
        </p:blipFill>
        <p:spPr>
          <a:xfrm>
            <a:off x="1122219" y="1914431"/>
            <a:ext cx="8395854" cy="2343150"/>
          </a:xfrm>
          <a:prstGeom prst="rect">
            <a:avLst/>
          </a:prstGeom>
        </p:spPr>
      </p:pic>
    </p:spTree>
    <p:extLst>
      <p:ext uri="{BB962C8B-B14F-4D97-AF65-F5344CB8AC3E}">
        <p14:creationId xmlns:p14="http://schemas.microsoft.com/office/powerpoint/2010/main" val="2445286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Find</a:t>
            </a:r>
          </a:p>
        </p:txBody>
      </p:sp>
      <p:sp>
        <p:nvSpPr>
          <p:cNvPr id="7" name="矩形 6">
            <a:extLst>
              <a:ext uri="{FF2B5EF4-FFF2-40B4-BE49-F238E27FC236}">
                <a16:creationId xmlns:a16="http://schemas.microsoft.com/office/drawing/2014/main" id="{6DC943CC-3DCD-4754-AA77-51FF7766EB1C}"/>
              </a:ext>
            </a:extLst>
          </p:cNvPr>
          <p:cNvSpPr/>
          <p:nvPr/>
        </p:nvSpPr>
        <p:spPr>
          <a:xfrm>
            <a:off x="1122219" y="4476561"/>
            <a:ext cx="10072254" cy="1393626"/>
          </a:xfrm>
          <a:prstGeom prst="rect">
            <a:avLst/>
          </a:prstGeom>
        </p:spPr>
        <p:txBody>
          <a:bodyPr>
            <a:normAutofit/>
          </a:bodyPr>
          <a:lstStyle/>
          <a:p>
            <a:pPr>
              <a:lnSpc>
                <a:spcPct val="120000"/>
              </a:lnSpc>
            </a:pPr>
            <a:r>
              <a:rPr lang="en-US" altLang="en-US" sz="2400" dirty="0">
                <a:latin typeface="Source Han Sans SC"/>
                <a:ea typeface="Source Han Sans SC"/>
              </a:rPr>
              <a:t>Find Query to return a Canonical SMILES string that corresponding to toxin structure of specific toxin according to its id.</a:t>
            </a:r>
          </a:p>
        </p:txBody>
      </p:sp>
      <p:pic>
        <p:nvPicPr>
          <p:cNvPr id="3" name="Picture 2"/>
          <p:cNvPicPr>
            <a:picLocks noChangeAspect="1"/>
          </p:cNvPicPr>
          <p:nvPr/>
        </p:nvPicPr>
        <p:blipFill>
          <a:blip r:embed="rId3"/>
          <a:stretch>
            <a:fillRect/>
          </a:stretch>
        </p:blipFill>
        <p:spPr>
          <a:xfrm>
            <a:off x="1122219" y="1930544"/>
            <a:ext cx="8392824" cy="1934875"/>
          </a:xfrm>
          <a:prstGeom prst="rect">
            <a:avLst/>
          </a:prstGeom>
        </p:spPr>
      </p:pic>
      <p:pic>
        <p:nvPicPr>
          <p:cNvPr id="8" name="图片 8">
            <a:extLst>
              <a:ext uri="{FF2B5EF4-FFF2-40B4-BE49-F238E27FC236}">
                <a16:creationId xmlns:a16="http://schemas.microsoft.com/office/drawing/2014/main" id="{AA3D315D-9F05-4496-8372-7381C8E36F6C}"/>
              </a:ext>
            </a:extLst>
          </p:cNvPr>
          <p:cNvPicPr>
            <a:picLocks noChangeAspect="1"/>
          </p:cNvPicPr>
          <p:nvPr/>
        </p:nvPicPr>
        <p:blipFill>
          <a:blip r:embed="rId4" cstate="hqprint">
            <a:extLst>
              <a:ext uri="{28A0092B-C50C-407E-A947-70E740481C1C}">
                <a14:useLocalDpi xmlns:a14="http://schemas.microsoft.com/office/drawing/2010/main" val="0"/>
              </a:ext>
            </a:extLst>
          </a:blip>
          <a:srcRect l="9180" t="23750" r="9618" b="23333"/>
          <a:stretch>
            <a:fillRect/>
          </a:stretch>
        </p:blipFill>
        <p:spPr>
          <a:xfrm>
            <a:off x="9712036" y="670172"/>
            <a:ext cx="2098531" cy="1504992"/>
          </a:xfrm>
          <a:prstGeom prst="rect">
            <a:avLst/>
          </a:prstGeom>
        </p:spPr>
      </p:pic>
    </p:spTree>
    <p:extLst>
      <p:ext uri="{BB962C8B-B14F-4D97-AF65-F5344CB8AC3E}">
        <p14:creationId xmlns:p14="http://schemas.microsoft.com/office/powerpoint/2010/main" val="2432728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Update</a:t>
            </a:r>
          </a:p>
        </p:txBody>
      </p:sp>
      <p:pic>
        <p:nvPicPr>
          <p:cNvPr id="6" name="图片 5">
            <a:extLst>
              <a:ext uri="{FF2B5EF4-FFF2-40B4-BE49-F238E27FC236}">
                <a16:creationId xmlns:a16="http://schemas.microsoft.com/office/drawing/2014/main" id="{ADCFEF1D-B32C-4755-85BD-DA5764860AEC}"/>
              </a:ext>
            </a:extLst>
          </p:cNvPr>
          <p:cNvPicPr>
            <a:picLocks noChangeAspect="1"/>
          </p:cNvPicPr>
          <p:nvPr/>
        </p:nvPicPr>
        <p:blipFill>
          <a:blip r:embed="rId3" cstate="hqprint">
            <a:extLst>
              <a:ext uri="{28A0092B-C50C-407E-A947-70E740481C1C}">
                <a14:useLocalDpi xmlns:a14="http://schemas.microsoft.com/office/drawing/2010/main" val="0"/>
              </a:ext>
            </a:extLst>
          </a:blip>
          <a:srcRect l="14757" t="12500" r="13681" b="16875"/>
          <a:stretch>
            <a:fillRect/>
          </a:stretch>
        </p:blipFill>
        <p:spPr>
          <a:xfrm>
            <a:off x="10030691" y="484911"/>
            <a:ext cx="1866252" cy="1841803"/>
          </a:xfrm>
          <a:prstGeom prst="rect">
            <a:avLst/>
          </a:prstGeom>
        </p:spPr>
      </p:pic>
      <p:sp>
        <p:nvSpPr>
          <p:cNvPr id="7" name="矩形 6">
            <a:extLst>
              <a:ext uri="{FF2B5EF4-FFF2-40B4-BE49-F238E27FC236}">
                <a16:creationId xmlns:a16="http://schemas.microsoft.com/office/drawing/2014/main" id="{6DC943CC-3DCD-4754-AA77-51FF7766EB1C}"/>
              </a:ext>
            </a:extLst>
          </p:cNvPr>
          <p:cNvSpPr/>
          <p:nvPr/>
        </p:nvSpPr>
        <p:spPr>
          <a:xfrm>
            <a:off x="834303" y="5121717"/>
            <a:ext cx="9611591" cy="1393626"/>
          </a:xfrm>
          <a:prstGeom prst="rect">
            <a:avLst/>
          </a:prstGeom>
        </p:spPr>
        <p:txBody>
          <a:bodyPr>
            <a:normAutofit/>
          </a:bodyPr>
          <a:lstStyle/>
          <a:p>
            <a:pPr>
              <a:lnSpc>
                <a:spcPct val="120000"/>
              </a:lnSpc>
            </a:pPr>
            <a:r>
              <a:rPr lang="en-US" altLang="en-US" sz="2400" dirty="0">
                <a:latin typeface="Source Han Sans SC"/>
                <a:ea typeface="Source Han Sans SC"/>
              </a:rPr>
              <a:t>Update Query to replace the last updated date of the toxin access in the database</a:t>
            </a:r>
          </a:p>
        </p:txBody>
      </p:sp>
      <p:pic>
        <p:nvPicPr>
          <p:cNvPr id="3" name="Picture 2"/>
          <p:cNvPicPr>
            <a:picLocks noChangeAspect="1"/>
          </p:cNvPicPr>
          <p:nvPr/>
        </p:nvPicPr>
        <p:blipFill>
          <a:blip r:embed="rId4"/>
          <a:stretch>
            <a:fillRect/>
          </a:stretch>
        </p:blipFill>
        <p:spPr>
          <a:xfrm>
            <a:off x="834303" y="1570760"/>
            <a:ext cx="7038975" cy="3362325"/>
          </a:xfrm>
          <a:prstGeom prst="rect">
            <a:avLst/>
          </a:prstGeom>
        </p:spPr>
      </p:pic>
    </p:spTree>
    <p:extLst>
      <p:ext uri="{BB962C8B-B14F-4D97-AF65-F5344CB8AC3E}">
        <p14:creationId xmlns:p14="http://schemas.microsoft.com/office/powerpoint/2010/main" val="3445184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Update</a:t>
            </a:r>
          </a:p>
        </p:txBody>
      </p:sp>
      <p:sp>
        <p:nvSpPr>
          <p:cNvPr id="7" name="矩形 6">
            <a:extLst>
              <a:ext uri="{FF2B5EF4-FFF2-40B4-BE49-F238E27FC236}">
                <a16:creationId xmlns:a16="http://schemas.microsoft.com/office/drawing/2014/main" id="{6DC943CC-3DCD-4754-AA77-51FF7766EB1C}"/>
              </a:ext>
            </a:extLst>
          </p:cNvPr>
          <p:cNvSpPr/>
          <p:nvPr/>
        </p:nvSpPr>
        <p:spPr>
          <a:xfrm>
            <a:off x="834303" y="5121717"/>
            <a:ext cx="10346315" cy="1393626"/>
          </a:xfrm>
          <a:prstGeom prst="rect">
            <a:avLst/>
          </a:prstGeom>
        </p:spPr>
        <p:txBody>
          <a:bodyPr>
            <a:normAutofit fontScale="85000" lnSpcReduction="10000"/>
          </a:bodyPr>
          <a:lstStyle/>
          <a:p>
            <a:pPr>
              <a:lnSpc>
                <a:spcPct val="120000"/>
              </a:lnSpc>
            </a:pPr>
            <a:r>
              <a:rPr lang="en-US" altLang="en-US" sz="2400" dirty="0">
                <a:latin typeface="Source Han Sans SC"/>
                <a:ea typeface="Source Han Sans SC"/>
              </a:rPr>
              <a:t>Update Query to replace the old health effect with a new one to add new information amount The long term physiological deficiencies, damage or problems caused by the toxin</a:t>
            </a:r>
          </a:p>
          <a:p>
            <a:pPr>
              <a:lnSpc>
                <a:spcPct val="120000"/>
              </a:lnSpc>
            </a:pPr>
            <a:r>
              <a:rPr lang="en-US" altLang="en-US" sz="2400" dirty="0">
                <a:latin typeface="Source Han Sans SC"/>
                <a:ea typeface="Source Han Sans SC"/>
              </a:rPr>
              <a:t> </a:t>
            </a:r>
          </a:p>
        </p:txBody>
      </p:sp>
      <p:pic>
        <p:nvPicPr>
          <p:cNvPr id="4" name="Picture 3"/>
          <p:cNvPicPr>
            <a:picLocks noChangeAspect="1"/>
          </p:cNvPicPr>
          <p:nvPr/>
        </p:nvPicPr>
        <p:blipFill>
          <a:blip r:embed="rId3"/>
          <a:stretch>
            <a:fillRect/>
          </a:stretch>
        </p:blipFill>
        <p:spPr>
          <a:xfrm>
            <a:off x="834302" y="1572491"/>
            <a:ext cx="7201333" cy="3352800"/>
          </a:xfrm>
          <a:prstGeom prst="rect">
            <a:avLst/>
          </a:prstGeom>
        </p:spPr>
      </p:pic>
      <p:pic>
        <p:nvPicPr>
          <p:cNvPr id="8" name="图片 8">
            <a:extLst>
              <a:ext uri="{FF2B5EF4-FFF2-40B4-BE49-F238E27FC236}">
                <a16:creationId xmlns:a16="http://schemas.microsoft.com/office/drawing/2014/main" id="{AA3D315D-9F05-4496-8372-7381C8E36F6C}"/>
              </a:ext>
            </a:extLst>
          </p:cNvPr>
          <p:cNvPicPr>
            <a:picLocks noChangeAspect="1"/>
          </p:cNvPicPr>
          <p:nvPr/>
        </p:nvPicPr>
        <p:blipFill>
          <a:blip r:embed="rId4" cstate="hqprint">
            <a:extLst>
              <a:ext uri="{28A0092B-C50C-407E-A947-70E740481C1C}">
                <a14:useLocalDpi xmlns:a14="http://schemas.microsoft.com/office/drawing/2010/main" val="0"/>
              </a:ext>
            </a:extLst>
          </a:blip>
          <a:srcRect l="9180" t="23750" r="9618" b="23333"/>
          <a:stretch>
            <a:fillRect/>
          </a:stretch>
        </p:blipFill>
        <p:spPr>
          <a:xfrm>
            <a:off x="9712036" y="670172"/>
            <a:ext cx="2098531" cy="1504992"/>
          </a:xfrm>
          <a:prstGeom prst="rect">
            <a:avLst/>
          </a:prstGeom>
        </p:spPr>
      </p:pic>
    </p:spTree>
    <p:extLst>
      <p:ext uri="{BB962C8B-B14F-4D97-AF65-F5344CB8AC3E}">
        <p14:creationId xmlns:p14="http://schemas.microsoft.com/office/powerpoint/2010/main" val="3086982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8605" y="438151"/>
            <a:ext cx="5526450" cy="1257300"/>
          </a:xfrm>
        </p:spPr>
        <p:txBody>
          <a:bodyPr>
            <a:normAutofit/>
          </a:bodyPr>
          <a:lstStyle/>
          <a:p>
            <a:r>
              <a:rPr lang="en-US" altLang="en-US" sz="6000" dirty="0"/>
              <a:t>Introduction</a:t>
            </a:r>
          </a:p>
        </p:txBody>
      </p:sp>
      <p:pic>
        <p:nvPicPr>
          <p:cNvPr id="7" name="图片 6">
            <a:extLst>
              <a:ext uri="{FF2B5EF4-FFF2-40B4-BE49-F238E27FC236}">
                <a16:creationId xmlns:a16="http://schemas.microsoft.com/office/drawing/2014/main" id="{31F65EC1-72C4-49E4-BF50-87C0501A9EB6}"/>
              </a:ext>
            </a:extLst>
          </p:cNvPr>
          <p:cNvPicPr>
            <a:picLocks noChangeAspect="1"/>
          </p:cNvPicPr>
          <p:nvPr/>
        </p:nvPicPr>
        <p:blipFill>
          <a:blip r:embed="rId3">
            <a:extLst>
              <a:ext uri="{28A0092B-C50C-407E-A947-70E740481C1C}">
                <a14:useLocalDpi xmlns:a14="http://schemas.microsoft.com/office/drawing/2010/main" val="0"/>
              </a:ext>
            </a:extLst>
          </a:blip>
          <a:srcRect t="65833" r="51160"/>
          <a:stretch>
            <a:fillRect/>
          </a:stretch>
        </p:blipFill>
        <p:spPr>
          <a:xfrm>
            <a:off x="8077806" y="1895641"/>
            <a:ext cx="3278981" cy="3066718"/>
          </a:xfrm>
          <a:prstGeom prst="rect">
            <a:avLst/>
          </a:prstGeom>
        </p:spPr>
      </p:pic>
      <p:sp>
        <p:nvSpPr>
          <p:cNvPr id="8" name="矩形 7">
            <a:extLst>
              <a:ext uri="{FF2B5EF4-FFF2-40B4-BE49-F238E27FC236}">
                <a16:creationId xmlns:a16="http://schemas.microsoft.com/office/drawing/2014/main" id="{D441443D-241F-4DD9-9B6D-BCA25B5BD5A3}"/>
              </a:ext>
            </a:extLst>
          </p:cNvPr>
          <p:cNvSpPr/>
          <p:nvPr/>
        </p:nvSpPr>
        <p:spPr>
          <a:xfrm>
            <a:off x="706582" y="2092036"/>
            <a:ext cx="6665768" cy="3740728"/>
          </a:xfrm>
          <a:prstGeom prst="rect">
            <a:avLst/>
          </a:prstGeom>
        </p:spPr>
        <p:txBody>
          <a:bodyPr>
            <a:normAutofit fontScale="92500"/>
          </a:bodyPr>
          <a:lstStyle/>
          <a:p>
            <a:r>
              <a:rPr lang="en-US"/>
              <a:t>The Toxin and Toxin Target Database (T3DB), or, soon to be referred as, the Toxic </a:t>
            </a:r>
            <a:r>
              <a:rPr lang="en-US" dirty="0" err="1"/>
              <a:t>Exposome</a:t>
            </a:r>
            <a:r>
              <a:rPr lang="en-US" dirty="0"/>
              <a:t> Database, is a unique bioinformatics resource that combines detailed toxin data with comprehensive toxin target information. The database currently houses 3,678 toxins described by 41,602 synonyms, including pollutants, pesticides, drugs, and food toxins, which are linked to 2,073 corresponding toxin target records. </a:t>
            </a:r>
          </a:p>
          <a:p>
            <a:r>
              <a:rPr lang="en-US" dirty="0"/>
              <a:t>The focus of the T3DB is on providing mechanisms of toxicity and target proteins for each toxin. This dual nature of the T3DB, in which toxin and toxin target records are interactively linked in both directions, makes it unique from existing databases. It is also fully searchable and supports extensive text, sequence, chemical structure, and relational query searches. It is both modelled after and closely linked to the Human Metabolome Database (HMDB) and </a:t>
            </a:r>
            <a:r>
              <a:rPr lang="en-US" dirty="0" err="1"/>
              <a:t>DrugBank</a:t>
            </a:r>
            <a:endParaRPr lang="en-US" altLang="en-US" dirty="0">
              <a:latin typeface="Source Han Sans SC"/>
              <a:ea typeface="Source Han Sans SC"/>
            </a:endParaRPr>
          </a:p>
        </p:txBody>
      </p:sp>
    </p:spTree>
    <p:extLst>
      <p:ext uri="{BB962C8B-B14F-4D97-AF65-F5344CB8AC3E}">
        <p14:creationId xmlns:p14="http://schemas.microsoft.com/office/powerpoint/2010/main" val="3015468134"/>
      </p:ext>
    </p:extLst>
  </p:cSld>
  <p:clrMapOvr>
    <a:masterClrMapping/>
  </p:clrMapOvr>
  <mc:AlternateContent xmlns:mc="http://schemas.openxmlformats.org/markup-compatibility/2006" xmlns:p14="http://schemas.microsoft.com/office/powerpoint/2010/main">
    <mc:Choice Requires="p14">
      <p:transition spd="slow" p14:dur="1250" advClick="0" advTm="2000">
        <p14:flip dir="r"/>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Delete</a:t>
            </a:r>
          </a:p>
        </p:txBody>
      </p:sp>
      <p:sp>
        <p:nvSpPr>
          <p:cNvPr id="7" name="矩形 6">
            <a:extLst>
              <a:ext uri="{FF2B5EF4-FFF2-40B4-BE49-F238E27FC236}">
                <a16:creationId xmlns:a16="http://schemas.microsoft.com/office/drawing/2014/main" id="{6DC943CC-3DCD-4754-AA77-51FF7766EB1C}"/>
              </a:ext>
            </a:extLst>
          </p:cNvPr>
          <p:cNvSpPr/>
          <p:nvPr/>
        </p:nvSpPr>
        <p:spPr>
          <a:xfrm>
            <a:off x="818283" y="4339434"/>
            <a:ext cx="6096000" cy="1393626"/>
          </a:xfrm>
          <a:prstGeom prst="rect">
            <a:avLst/>
          </a:prstGeom>
        </p:spPr>
        <p:txBody>
          <a:bodyPr>
            <a:normAutofit/>
          </a:bodyPr>
          <a:lstStyle/>
          <a:p>
            <a:pPr>
              <a:lnSpc>
                <a:spcPct val="120000"/>
              </a:lnSpc>
            </a:pPr>
            <a:r>
              <a:rPr lang="en-US" altLang="en-US" sz="2400" dirty="0">
                <a:latin typeface="Source Han Sans SC"/>
                <a:ea typeface="Source Han Sans SC"/>
              </a:rPr>
              <a:t>Delete Query to remove specific toxin according to  its id.</a:t>
            </a:r>
          </a:p>
        </p:txBody>
      </p:sp>
      <p:pic>
        <p:nvPicPr>
          <p:cNvPr id="5" name="图片 5">
            <a:extLst>
              <a:ext uri="{FF2B5EF4-FFF2-40B4-BE49-F238E27FC236}">
                <a16:creationId xmlns:a16="http://schemas.microsoft.com/office/drawing/2014/main" id="{ADCFEF1D-B32C-4755-85BD-DA5764860AEC}"/>
              </a:ext>
            </a:extLst>
          </p:cNvPr>
          <p:cNvPicPr>
            <a:picLocks noChangeAspect="1"/>
          </p:cNvPicPr>
          <p:nvPr/>
        </p:nvPicPr>
        <p:blipFill>
          <a:blip r:embed="rId3" cstate="hqprint">
            <a:extLst>
              <a:ext uri="{28A0092B-C50C-407E-A947-70E740481C1C}">
                <a14:useLocalDpi xmlns:a14="http://schemas.microsoft.com/office/drawing/2010/main" val="0"/>
              </a:ext>
            </a:extLst>
          </a:blip>
          <a:srcRect l="14757" t="12500" r="13681" b="16875"/>
          <a:stretch>
            <a:fillRect/>
          </a:stretch>
        </p:blipFill>
        <p:spPr>
          <a:xfrm>
            <a:off x="9933710" y="554184"/>
            <a:ext cx="1866252" cy="1841803"/>
          </a:xfrm>
          <a:prstGeom prst="rect">
            <a:avLst/>
          </a:prstGeom>
        </p:spPr>
      </p:pic>
      <p:pic>
        <p:nvPicPr>
          <p:cNvPr id="3" name="Picture 2"/>
          <p:cNvPicPr>
            <a:picLocks noChangeAspect="1"/>
          </p:cNvPicPr>
          <p:nvPr/>
        </p:nvPicPr>
        <p:blipFill>
          <a:blip r:embed="rId4"/>
          <a:stretch>
            <a:fillRect/>
          </a:stretch>
        </p:blipFill>
        <p:spPr>
          <a:xfrm>
            <a:off x="818283" y="2017067"/>
            <a:ext cx="7175789" cy="2000751"/>
          </a:xfrm>
          <a:prstGeom prst="rect">
            <a:avLst/>
          </a:prstGeom>
        </p:spPr>
      </p:pic>
    </p:spTree>
    <p:extLst>
      <p:ext uri="{BB962C8B-B14F-4D97-AF65-F5344CB8AC3E}">
        <p14:creationId xmlns:p14="http://schemas.microsoft.com/office/powerpoint/2010/main" val="3949758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Delete</a:t>
            </a:r>
          </a:p>
        </p:txBody>
      </p:sp>
      <p:sp>
        <p:nvSpPr>
          <p:cNvPr id="7" name="矩形 6">
            <a:extLst>
              <a:ext uri="{FF2B5EF4-FFF2-40B4-BE49-F238E27FC236}">
                <a16:creationId xmlns:a16="http://schemas.microsoft.com/office/drawing/2014/main" id="{6DC943CC-3DCD-4754-AA77-51FF7766EB1C}"/>
              </a:ext>
            </a:extLst>
          </p:cNvPr>
          <p:cNvSpPr/>
          <p:nvPr/>
        </p:nvSpPr>
        <p:spPr>
          <a:xfrm>
            <a:off x="818283" y="4339434"/>
            <a:ext cx="6096000" cy="1393626"/>
          </a:xfrm>
          <a:prstGeom prst="rect">
            <a:avLst/>
          </a:prstGeom>
        </p:spPr>
        <p:txBody>
          <a:bodyPr>
            <a:normAutofit/>
          </a:bodyPr>
          <a:lstStyle/>
          <a:p>
            <a:pPr>
              <a:lnSpc>
                <a:spcPct val="120000"/>
              </a:lnSpc>
            </a:pPr>
            <a:r>
              <a:rPr lang="en-US" altLang="en-US" sz="2400" dirty="0">
                <a:latin typeface="Source Han Sans SC"/>
                <a:ea typeface="Source Han Sans SC"/>
              </a:rPr>
              <a:t>Delete Query to remove All toxin data.</a:t>
            </a:r>
          </a:p>
        </p:txBody>
      </p:sp>
      <p:pic>
        <p:nvPicPr>
          <p:cNvPr id="4" name="Picture 3"/>
          <p:cNvPicPr>
            <a:picLocks noChangeAspect="1"/>
          </p:cNvPicPr>
          <p:nvPr/>
        </p:nvPicPr>
        <p:blipFill>
          <a:blip r:embed="rId3"/>
          <a:stretch>
            <a:fillRect/>
          </a:stretch>
        </p:blipFill>
        <p:spPr>
          <a:xfrm>
            <a:off x="818283" y="1870363"/>
            <a:ext cx="7757681" cy="2013853"/>
          </a:xfrm>
          <a:prstGeom prst="rect">
            <a:avLst/>
          </a:prstGeom>
        </p:spPr>
      </p:pic>
      <p:pic>
        <p:nvPicPr>
          <p:cNvPr id="8" name="图片 8">
            <a:extLst>
              <a:ext uri="{FF2B5EF4-FFF2-40B4-BE49-F238E27FC236}">
                <a16:creationId xmlns:a16="http://schemas.microsoft.com/office/drawing/2014/main" id="{AA3D315D-9F05-4496-8372-7381C8E36F6C}"/>
              </a:ext>
            </a:extLst>
          </p:cNvPr>
          <p:cNvPicPr>
            <a:picLocks noChangeAspect="1"/>
          </p:cNvPicPr>
          <p:nvPr/>
        </p:nvPicPr>
        <p:blipFill>
          <a:blip r:embed="rId4" cstate="hqprint">
            <a:extLst>
              <a:ext uri="{28A0092B-C50C-407E-A947-70E740481C1C}">
                <a14:useLocalDpi xmlns:a14="http://schemas.microsoft.com/office/drawing/2010/main" val="0"/>
              </a:ext>
            </a:extLst>
          </a:blip>
          <a:srcRect l="9180" t="23750" r="9618" b="23333"/>
          <a:stretch>
            <a:fillRect/>
          </a:stretch>
        </p:blipFill>
        <p:spPr>
          <a:xfrm>
            <a:off x="9712036" y="670172"/>
            <a:ext cx="2098531" cy="1504992"/>
          </a:xfrm>
          <a:prstGeom prst="rect">
            <a:avLst/>
          </a:prstGeom>
        </p:spPr>
      </p:pic>
    </p:spTree>
    <p:extLst>
      <p:ext uri="{BB962C8B-B14F-4D97-AF65-F5344CB8AC3E}">
        <p14:creationId xmlns:p14="http://schemas.microsoft.com/office/powerpoint/2010/main" val="295688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Aggregate</a:t>
            </a:r>
          </a:p>
        </p:txBody>
      </p:sp>
      <p:sp>
        <p:nvSpPr>
          <p:cNvPr id="7" name="矩形 6">
            <a:extLst>
              <a:ext uri="{FF2B5EF4-FFF2-40B4-BE49-F238E27FC236}">
                <a16:creationId xmlns:a16="http://schemas.microsoft.com/office/drawing/2014/main" id="{6DC943CC-3DCD-4754-AA77-51FF7766EB1C}"/>
              </a:ext>
            </a:extLst>
          </p:cNvPr>
          <p:cNvSpPr/>
          <p:nvPr/>
        </p:nvSpPr>
        <p:spPr>
          <a:xfrm>
            <a:off x="570482" y="4927754"/>
            <a:ext cx="10748681" cy="1393626"/>
          </a:xfrm>
          <a:prstGeom prst="rect">
            <a:avLst/>
          </a:prstGeom>
        </p:spPr>
        <p:txBody>
          <a:bodyPr>
            <a:normAutofit/>
          </a:bodyPr>
          <a:lstStyle/>
          <a:p>
            <a:pPr>
              <a:lnSpc>
                <a:spcPct val="120000"/>
              </a:lnSpc>
            </a:pPr>
            <a:r>
              <a:rPr lang="en-US" altLang="en-US" sz="2400" dirty="0">
                <a:latin typeface="Source Han Sans SC"/>
                <a:ea typeface="Source Han Sans SC"/>
              </a:rPr>
              <a:t> Query to aggregate the melting point and boiling point and solubility of a specific toxin according to its Outward or visible aspect of the it.</a:t>
            </a:r>
          </a:p>
        </p:txBody>
      </p:sp>
      <p:pic>
        <p:nvPicPr>
          <p:cNvPr id="5" name="图片 5">
            <a:extLst>
              <a:ext uri="{FF2B5EF4-FFF2-40B4-BE49-F238E27FC236}">
                <a16:creationId xmlns:a16="http://schemas.microsoft.com/office/drawing/2014/main" id="{ADCFEF1D-B32C-4755-85BD-DA5764860AEC}"/>
              </a:ext>
            </a:extLst>
          </p:cNvPr>
          <p:cNvPicPr>
            <a:picLocks noChangeAspect="1"/>
          </p:cNvPicPr>
          <p:nvPr/>
        </p:nvPicPr>
        <p:blipFill>
          <a:blip r:embed="rId3" cstate="hqprint">
            <a:extLst>
              <a:ext uri="{28A0092B-C50C-407E-A947-70E740481C1C}">
                <a14:useLocalDpi xmlns:a14="http://schemas.microsoft.com/office/drawing/2010/main" val="0"/>
              </a:ext>
            </a:extLst>
          </a:blip>
          <a:srcRect l="14757" t="12500" r="13681" b="16875"/>
          <a:stretch>
            <a:fillRect/>
          </a:stretch>
        </p:blipFill>
        <p:spPr>
          <a:xfrm>
            <a:off x="10030692" y="415638"/>
            <a:ext cx="1866252" cy="1841803"/>
          </a:xfrm>
          <a:prstGeom prst="rect">
            <a:avLst/>
          </a:prstGeom>
        </p:spPr>
      </p:pic>
      <p:pic>
        <p:nvPicPr>
          <p:cNvPr id="3" name="Picture 2"/>
          <p:cNvPicPr>
            <a:picLocks noChangeAspect="1"/>
          </p:cNvPicPr>
          <p:nvPr/>
        </p:nvPicPr>
        <p:blipFill>
          <a:blip r:embed="rId4"/>
          <a:stretch>
            <a:fillRect/>
          </a:stretch>
        </p:blipFill>
        <p:spPr>
          <a:xfrm>
            <a:off x="570483" y="1695451"/>
            <a:ext cx="7867650" cy="2943225"/>
          </a:xfrm>
          <a:prstGeom prst="rect">
            <a:avLst/>
          </a:prstGeom>
        </p:spPr>
      </p:pic>
    </p:spTree>
    <p:extLst>
      <p:ext uri="{BB962C8B-B14F-4D97-AF65-F5344CB8AC3E}">
        <p14:creationId xmlns:p14="http://schemas.microsoft.com/office/powerpoint/2010/main" val="2476908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Aggregate</a:t>
            </a:r>
          </a:p>
        </p:txBody>
      </p:sp>
      <p:sp>
        <p:nvSpPr>
          <p:cNvPr id="7" name="矩形 6">
            <a:extLst>
              <a:ext uri="{FF2B5EF4-FFF2-40B4-BE49-F238E27FC236}">
                <a16:creationId xmlns:a16="http://schemas.microsoft.com/office/drawing/2014/main" id="{6DC943CC-3DCD-4754-AA77-51FF7766EB1C}"/>
              </a:ext>
            </a:extLst>
          </p:cNvPr>
          <p:cNvSpPr/>
          <p:nvPr/>
        </p:nvSpPr>
        <p:spPr>
          <a:xfrm>
            <a:off x="570482" y="4927754"/>
            <a:ext cx="10748681" cy="1393626"/>
          </a:xfrm>
          <a:prstGeom prst="rect">
            <a:avLst/>
          </a:prstGeom>
        </p:spPr>
        <p:txBody>
          <a:bodyPr>
            <a:normAutofit/>
          </a:bodyPr>
          <a:lstStyle/>
          <a:p>
            <a:pPr>
              <a:lnSpc>
                <a:spcPct val="120000"/>
              </a:lnSpc>
            </a:pPr>
            <a:r>
              <a:rPr lang="en-US" altLang="en-US" sz="2400" dirty="0">
                <a:latin typeface="Source Han Sans SC"/>
                <a:ea typeface="Source Han Sans SC"/>
              </a:rPr>
              <a:t>Query to aggregate Chemical Abstracts Service (CAS) Number and toxin name according to toxin state Solid , Gas or Liquid. </a:t>
            </a:r>
          </a:p>
        </p:txBody>
      </p:sp>
      <p:pic>
        <p:nvPicPr>
          <p:cNvPr id="4" name="Picture 3"/>
          <p:cNvPicPr>
            <a:picLocks noChangeAspect="1"/>
          </p:cNvPicPr>
          <p:nvPr/>
        </p:nvPicPr>
        <p:blipFill>
          <a:blip r:embed="rId3"/>
          <a:stretch>
            <a:fillRect/>
          </a:stretch>
        </p:blipFill>
        <p:spPr>
          <a:xfrm>
            <a:off x="570482" y="1892377"/>
            <a:ext cx="8559663" cy="2838450"/>
          </a:xfrm>
          <a:prstGeom prst="rect">
            <a:avLst/>
          </a:prstGeom>
        </p:spPr>
      </p:pic>
      <p:pic>
        <p:nvPicPr>
          <p:cNvPr id="8" name="图片 8">
            <a:extLst>
              <a:ext uri="{FF2B5EF4-FFF2-40B4-BE49-F238E27FC236}">
                <a16:creationId xmlns:a16="http://schemas.microsoft.com/office/drawing/2014/main" id="{AA3D315D-9F05-4496-8372-7381C8E36F6C}"/>
              </a:ext>
            </a:extLst>
          </p:cNvPr>
          <p:cNvPicPr>
            <a:picLocks noChangeAspect="1"/>
          </p:cNvPicPr>
          <p:nvPr/>
        </p:nvPicPr>
        <p:blipFill>
          <a:blip r:embed="rId4" cstate="hqprint">
            <a:extLst>
              <a:ext uri="{28A0092B-C50C-407E-A947-70E740481C1C}">
                <a14:useLocalDpi xmlns:a14="http://schemas.microsoft.com/office/drawing/2010/main" val="0"/>
              </a:ext>
            </a:extLst>
          </a:blip>
          <a:srcRect l="9180" t="23750" r="9618" b="23333"/>
          <a:stretch>
            <a:fillRect/>
          </a:stretch>
        </p:blipFill>
        <p:spPr>
          <a:xfrm>
            <a:off x="9712036" y="670172"/>
            <a:ext cx="2098531" cy="1504992"/>
          </a:xfrm>
          <a:prstGeom prst="rect">
            <a:avLst/>
          </a:prstGeom>
        </p:spPr>
      </p:pic>
    </p:spTree>
    <p:extLst>
      <p:ext uri="{BB962C8B-B14F-4D97-AF65-F5344CB8AC3E}">
        <p14:creationId xmlns:p14="http://schemas.microsoft.com/office/powerpoint/2010/main" val="3548810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Insert</a:t>
            </a:r>
          </a:p>
        </p:txBody>
      </p:sp>
      <p:sp>
        <p:nvSpPr>
          <p:cNvPr id="7" name="矩形 6">
            <a:extLst>
              <a:ext uri="{FF2B5EF4-FFF2-40B4-BE49-F238E27FC236}">
                <a16:creationId xmlns:a16="http://schemas.microsoft.com/office/drawing/2014/main" id="{6DC943CC-3DCD-4754-AA77-51FF7766EB1C}"/>
              </a:ext>
            </a:extLst>
          </p:cNvPr>
          <p:cNvSpPr/>
          <p:nvPr/>
        </p:nvSpPr>
        <p:spPr>
          <a:xfrm>
            <a:off x="1004454" y="4744749"/>
            <a:ext cx="10248900" cy="1088016"/>
          </a:xfrm>
          <a:prstGeom prst="rect">
            <a:avLst/>
          </a:prstGeom>
        </p:spPr>
        <p:txBody>
          <a:bodyPr>
            <a:normAutofit/>
          </a:bodyPr>
          <a:lstStyle/>
          <a:p>
            <a:pPr>
              <a:lnSpc>
                <a:spcPct val="120000"/>
              </a:lnSpc>
            </a:pPr>
            <a:r>
              <a:rPr lang="en-US" altLang="en-US" sz="2400" dirty="0">
                <a:latin typeface="Source Han Sans SC"/>
                <a:ea typeface="Source Han Sans SC"/>
              </a:rPr>
              <a:t>Query to insert new id and gene name in the target collection</a:t>
            </a:r>
          </a:p>
        </p:txBody>
      </p:sp>
      <p:pic>
        <p:nvPicPr>
          <p:cNvPr id="5" name="图片 5">
            <a:extLst>
              <a:ext uri="{FF2B5EF4-FFF2-40B4-BE49-F238E27FC236}">
                <a16:creationId xmlns:a16="http://schemas.microsoft.com/office/drawing/2014/main" id="{ADCFEF1D-B32C-4755-85BD-DA5764860AEC}"/>
              </a:ext>
            </a:extLst>
          </p:cNvPr>
          <p:cNvPicPr>
            <a:picLocks noChangeAspect="1"/>
          </p:cNvPicPr>
          <p:nvPr/>
        </p:nvPicPr>
        <p:blipFill>
          <a:blip r:embed="rId3" cstate="hqprint">
            <a:extLst>
              <a:ext uri="{28A0092B-C50C-407E-A947-70E740481C1C}">
                <a14:useLocalDpi xmlns:a14="http://schemas.microsoft.com/office/drawing/2010/main" val="0"/>
              </a:ext>
            </a:extLst>
          </a:blip>
          <a:srcRect l="14757" t="12500" r="13681" b="16875"/>
          <a:stretch>
            <a:fillRect/>
          </a:stretch>
        </p:blipFill>
        <p:spPr>
          <a:xfrm>
            <a:off x="10030692" y="415638"/>
            <a:ext cx="1866252" cy="1841803"/>
          </a:xfrm>
          <a:prstGeom prst="rect">
            <a:avLst/>
          </a:prstGeom>
        </p:spPr>
      </p:pic>
      <p:pic>
        <p:nvPicPr>
          <p:cNvPr id="3" name="Picture 2"/>
          <p:cNvPicPr>
            <a:picLocks noChangeAspect="1"/>
          </p:cNvPicPr>
          <p:nvPr/>
        </p:nvPicPr>
        <p:blipFill>
          <a:blip r:embed="rId4"/>
          <a:stretch>
            <a:fillRect/>
          </a:stretch>
        </p:blipFill>
        <p:spPr>
          <a:xfrm>
            <a:off x="1014845" y="2006744"/>
            <a:ext cx="8558646" cy="2274311"/>
          </a:xfrm>
          <a:prstGeom prst="rect">
            <a:avLst/>
          </a:prstGeom>
        </p:spPr>
      </p:pic>
    </p:spTree>
    <p:extLst>
      <p:ext uri="{BB962C8B-B14F-4D97-AF65-F5344CB8AC3E}">
        <p14:creationId xmlns:p14="http://schemas.microsoft.com/office/powerpoint/2010/main" val="260121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Insert</a:t>
            </a:r>
          </a:p>
        </p:txBody>
      </p:sp>
      <p:sp>
        <p:nvSpPr>
          <p:cNvPr id="7" name="矩形 6">
            <a:extLst>
              <a:ext uri="{FF2B5EF4-FFF2-40B4-BE49-F238E27FC236}">
                <a16:creationId xmlns:a16="http://schemas.microsoft.com/office/drawing/2014/main" id="{6DC943CC-3DCD-4754-AA77-51FF7766EB1C}"/>
              </a:ext>
            </a:extLst>
          </p:cNvPr>
          <p:cNvSpPr/>
          <p:nvPr/>
        </p:nvSpPr>
        <p:spPr>
          <a:xfrm>
            <a:off x="1004454" y="4744749"/>
            <a:ext cx="10248900" cy="1088016"/>
          </a:xfrm>
          <a:prstGeom prst="rect">
            <a:avLst/>
          </a:prstGeom>
        </p:spPr>
        <p:txBody>
          <a:bodyPr>
            <a:normAutofit/>
          </a:bodyPr>
          <a:lstStyle/>
          <a:p>
            <a:pPr>
              <a:lnSpc>
                <a:spcPct val="120000"/>
              </a:lnSpc>
            </a:pPr>
            <a:r>
              <a:rPr lang="en-US" altLang="en-US" sz="2400" dirty="0">
                <a:latin typeface="Source Han Sans SC"/>
                <a:ea typeface="Source Han Sans SC"/>
              </a:rPr>
              <a:t>Query to insert new id and chemical formula of specific toxin in the data collection</a:t>
            </a:r>
          </a:p>
        </p:txBody>
      </p:sp>
      <p:pic>
        <p:nvPicPr>
          <p:cNvPr id="4" name="Picture 3"/>
          <p:cNvPicPr>
            <a:picLocks noChangeAspect="1"/>
          </p:cNvPicPr>
          <p:nvPr/>
        </p:nvPicPr>
        <p:blipFill>
          <a:blip r:embed="rId3"/>
          <a:stretch>
            <a:fillRect/>
          </a:stretch>
        </p:blipFill>
        <p:spPr>
          <a:xfrm>
            <a:off x="1004454" y="2134250"/>
            <a:ext cx="8596746" cy="2493168"/>
          </a:xfrm>
          <a:prstGeom prst="rect">
            <a:avLst/>
          </a:prstGeom>
        </p:spPr>
      </p:pic>
      <p:pic>
        <p:nvPicPr>
          <p:cNvPr id="8" name="图片 8">
            <a:extLst>
              <a:ext uri="{FF2B5EF4-FFF2-40B4-BE49-F238E27FC236}">
                <a16:creationId xmlns:a16="http://schemas.microsoft.com/office/drawing/2014/main" id="{AA3D315D-9F05-4496-8372-7381C8E36F6C}"/>
              </a:ext>
            </a:extLst>
          </p:cNvPr>
          <p:cNvPicPr>
            <a:picLocks noChangeAspect="1"/>
          </p:cNvPicPr>
          <p:nvPr/>
        </p:nvPicPr>
        <p:blipFill>
          <a:blip r:embed="rId4" cstate="hqprint">
            <a:extLst>
              <a:ext uri="{28A0092B-C50C-407E-A947-70E740481C1C}">
                <a14:useLocalDpi xmlns:a14="http://schemas.microsoft.com/office/drawing/2010/main" val="0"/>
              </a:ext>
            </a:extLst>
          </a:blip>
          <a:srcRect l="9180" t="23750" r="9618" b="23333"/>
          <a:stretch>
            <a:fillRect/>
          </a:stretch>
        </p:blipFill>
        <p:spPr>
          <a:xfrm>
            <a:off x="9712036" y="670172"/>
            <a:ext cx="2098531" cy="1504992"/>
          </a:xfrm>
          <a:prstGeom prst="rect">
            <a:avLst/>
          </a:prstGeom>
        </p:spPr>
      </p:pic>
    </p:spTree>
    <p:extLst>
      <p:ext uri="{BB962C8B-B14F-4D97-AF65-F5344CB8AC3E}">
        <p14:creationId xmlns:p14="http://schemas.microsoft.com/office/powerpoint/2010/main" val="2569314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Maximum</a:t>
            </a:r>
          </a:p>
        </p:txBody>
      </p:sp>
      <p:sp>
        <p:nvSpPr>
          <p:cNvPr id="7" name="矩形 6">
            <a:extLst>
              <a:ext uri="{FF2B5EF4-FFF2-40B4-BE49-F238E27FC236}">
                <a16:creationId xmlns:a16="http://schemas.microsoft.com/office/drawing/2014/main" id="{6DC943CC-3DCD-4754-AA77-51FF7766EB1C}"/>
              </a:ext>
            </a:extLst>
          </p:cNvPr>
          <p:cNvSpPr/>
          <p:nvPr/>
        </p:nvSpPr>
        <p:spPr>
          <a:xfrm>
            <a:off x="1004454" y="4744749"/>
            <a:ext cx="10248900" cy="1088016"/>
          </a:xfrm>
          <a:prstGeom prst="rect">
            <a:avLst/>
          </a:prstGeom>
        </p:spPr>
        <p:txBody>
          <a:bodyPr>
            <a:normAutofit/>
          </a:bodyPr>
          <a:lstStyle/>
          <a:p>
            <a:pPr>
              <a:lnSpc>
                <a:spcPct val="120000"/>
              </a:lnSpc>
            </a:pPr>
            <a:r>
              <a:rPr lang="en-US" altLang="en-US" sz="2400" dirty="0">
                <a:latin typeface="Source Han Sans SC"/>
                <a:ea typeface="Source Han Sans SC"/>
              </a:rPr>
              <a:t>Query to return the max weight </a:t>
            </a:r>
            <a:r>
              <a:rPr lang="en-US" altLang="en-US" sz="2400">
                <a:latin typeface="Source Han Sans SC"/>
                <a:ea typeface="Source Han Sans SC"/>
              </a:rPr>
              <a:t>of all toxins</a:t>
            </a:r>
          </a:p>
          <a:p>
            <a:pPr>
              <a:lnSpc>
                <a:spcPct val="120000"/>
              </a:lnSpc>
            </a:pPr>
            <a:endParaRPr lang="en-US" altLang="en-US" sz="2400" dirty="0">
              <a:latin typeface="Source Han Sans SC"/>
              <a:ea typeface="Source Han Sans SC"/>
            </a:endParaRPr>
          </a:p>
        </p:txBody>
      </p:sp>
      <p:pic>
        <p:nvPicPr>
          <p:cNvPr id="5" name="图片 5">
            <a:extLst>
              <a:ext uri="{FF2B5EF4-FFF2-40B4-BE49-F238E27FC236}">
                <a16:creationId xmlns:a16="http://schemas.microsoft.com/office/drawing/2014/main" id="{ADCFEF1D-B32C-4755-85BD-DA5764860AEC}"/>
              </a:ext>
            </a:extLst>
          </p:cNvPr>
          <p:cNvPicPr>
            <a:picLocks noChangeAspect="1"/>
          </p:cNvPicPr>
          <p:nvPr/>
        </p:nvPicPr>
        <p:blipFill>
          <a:blip r:embed="rId3" cstate="hqprint">
            <a:extLst>
              <a:ext uri="{28A0092B-C50C-407E-A947-70E740481C1C}">
                <a14:useLocalDpi xmlns:a14="http://schemas.microsoft.com/office/drawing/2010/main" val="0"/>
              </a:ext>
            </a:extLst>
          </a:blip>
          <a:srcRect l="14757" t="12500" r="13681" b="16875"/>
          <a:stretch>
            <a:fillRect/>
          </a:stretch>
        </p:blipFill>
        <p:spPr>
          <a:xfrm>
            <a:off x="10030692" y="415638"/>
            <a:ext cx="1866252" cy="1841803"/>
          </a:xfrm>
          <a:prstGeom prst="rect">
            <a:avLst/>
          </a:prstGeom>
        </p:spPr>
      </p:pic>
      <p:pic>
        <p:nvPicPr>
          <p:cNvPr id="3" name="Picture 2"/>
          <p:cNvPicPr>
            <a:picLocks noChangeAspect="1"/>
          </p:cNvPicPr>
          <p:nvPr/>
        </p:nvPicPr>
        <p:blipFill>
          <a:blip r:embed="rId4"/>
          <a:stretch>
            <a:fillRect/>
          </a:stretch>
        </p:blipFill>
        <p:spPr>
          <a:xfrm>
            <a:off x="1004453" y="2257441"/>
            <a:ext cx="8125691" cy="2245286"/>
          </a:xfrm>
          <a:prstGeom prst="rect">
            <a:avLst/>
          </a:prstGeom>
        </p:spPr>
      </p:pic>
    </p:spTree>
    <p:extLst>
      <p:ext uri="{BB962C8B-B14F-4D97-AF65-F5344CB8AC3E}">
        <p14:creationId xmlns:p14="http://schemas.microsoft.com/office/powerpoint/2010/main" val="2629592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71461" y="438151"/>
            <a:ext cx="6574113" cy="1257300"/>
          </a:xfrm>
        </p:spPr>
        <p:txBody>
          <a:bodyPr>
            <a:normAutofit/>
          </a:bodyPr>
          <a:lstStyle/>
          <a:p>
            <a:r>
              <a:rPr lang="en-US" altLang="en-US" sz="6000" dirty="0"/>
              <a:t>Indexing</a:t>
            </a:r>
          </a:p>
        </p:txBody>
      </p:sp>
      <p:sp>
        <p:nvSpPr>
          <p:cNvPr id="7" name="矩形 6">
            <a:extLst>
              <a:ext uri="{FF2B5EF4-FFF2-40B4-BE49-F238E27FC236}">
                <a16:creationId xmlns:a16="http://schemas.microsoft.com/office/drawing/2014/main" id="{6DC943CC-3DCD-4754-AA77-51FF7766EB1C}"/>
              </a:ext>
            </a:extLst>
          </p:cNvPr>
          <p:cNvSpPr/>
          <p:nvPr/>
        </p:nvSpPr>
        <p:spPr>
          <a:xfrm>
            <a:off x="1004454" y="4744749"/>
            <a:ext cx="10248900" cy="1088016"/>
          </a:xfrm>
          <a:prstGeom prst="rect">
            <a:avLst/>
          </a:prstGeom>
        </p:spPr>
        <p:txBody>
          <a:bodyPr>
            <a:normAutofit/>
          </a:bodyPr>
          <a:lstStyle/>
          <a:p>
            <a:pPr>
              <a:lnSpc>
                <a:spcPct val="120000"/>
              </a:lnSpc>
            </a:pPr>
            <a:r>
              <a:rPr lang="en-US" altLang="en-US" sz="2400" dirty="0">
                <a:latin typeface="Source Han Sans SC"/>
                <a:ea typeface="Source Han Sans SC"/>
              </a:rPr>
              <a:t>Query of indexing with the common name of the toxin</a:t>
            </a:r>
          </a:p>
        </p:txBody>
      </p:sp>
      <p:pic>
        <p:nvPicPr>
          <p:cNvPr id="8" name="图片 8">
            <a:extLst>
              <a:ext uri="{FF2B5EF4-FFF2-40B4-BE49-F238E27FC236}">
                <a16:creationId xmlns:a16="http://schemas.microsoft.com/office/drawing/2014/main" id="{AA3D315D-9F05-4496-8372-7381C8E36F6C}"/>
              </a:ext>
            </a:extLst>
          </p:cNvPr>
          <p:cNvPicPr>
            <a:picLocks noChangeAspect="1"/>
          </p:cNvPicPr>
          <p:nvPr/>
        </p:nvPicPr>
        <p:blipFill>
          <a:blip r:embed="rId3" cstate="hqprint">
            <a:extLst>
              <a:ext uri="{28A0092B-C50C-407E-A947-70E740481C1C}">
                <a14:useLocalDpi xmlns:a14="http://schemas.microsoft.com/office/drawing/2010/main" val="0"/>
              </a:ext>
            </a:extLst>
          </a:blip>
          <a:srcRect l="9180" t="23750" r="9618" b="23333"/>
          <a:stretch>
            <a:fillRect/>
          </a:stretch>
        </p:blipFill>
        <p:spPr>
          <a:xfrm>
            <a:off x="9712036" y="670172"/>
            <a:ext cx="2098531" cy="1504992"/>
          </a:xfrm>
          <a:prstGeom prst="rect">
            <a:avLst/>
          </a:prstGeom>
        </p:spPr>
      </p:pic>
      <p:pic>
        <p:nvPicPr>
          <p:cNvPr id="3" name="Picture 2"/>
          <p:cNvPicPr>
            <a:picLocks noChangeAspect="1"/>
          </p:cNvPicPr>
          <p:nvPr/>
        </p:nvPicPr>
        <p:blipFill>
          <a:blip r:embed="rId4"/>
          <a:stretch>
            <a:fillRect/>
          </a:stretch>
        </p:blipFill>
        <p:spPr>
          <a:xfrm>
            <a:off x="1004454" y="2288598"/>
            <a:ext cx="8707582" cy="2324966"/>
          </a:xfrm>
          <a:prstGeom prst="rect">
            <a:avLst/>
          </a:prstGeom>
        </p:spPr>
      </p:pic>
    </p:spTree>
    <p:extLst>
      <p:ext uri="{BB962C8B-B14F-4D97-AF65-F5344CB8AC3E}">
        <p14:creationId xmlns:p14="http://schemas.microsoft.com/office/powerpoint/2010/main" val="536991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7E2AF8D2-7694-4C3C-81B5-D7705B53DDC5}"/>
              </a:ext>
            </a:extLst>
          </p:cNvPr>
          <p:cNvCxnSpPr/>
          <p:nvPr/>
        </p:nvCxnSpPr>
        <p:spPr>
          <a:xfrm flipH="1">
            <a:off x="5399484" y="3937992"/>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14FD013-7367-4997-A94B-4892AD2752FF}"/>
              </a:ext>
            </a:extLst>
          </p:cNvPr>
          <p:cNvCxnSpPr/>
          <p:nvPr/>
        </p:nvCxnSpPr>
        <p:spPr>
          <a:xfrm flipH="1">
            <a:off x="6471047" y="1759744"/>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29FA8BC-C4BD-4697-8377-E6FB3446EFDB}"/>
              </a:ext>
            </a:extLst>
          </p:cNvPr>
          <p:cNvCxnSpPr/>
          <p:nvPr/>
        </p:nvCxnSpPr>
        <p:spPr>
          <a:xfrm flipH="1">
            <a:off x="6769894" y="4150519"/>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79C7E5F-F544-46C3-9A4F-E72D3945C6C9}"/>
              </a:ext>
            </a:extLst>
          </p:cNvPr>
          <p:cNvCxnSpPr/>
          <p:nvPr/>
        </p:nvCxnSpPr>
        <p:spPr>
          <a:xfrm flipH="1">
            <a:off x="8305800" y="1759745"/>
            <a:ext cx="750093" cy="1100137"/>
          </a:xfrm>
          <a:prstGeom prst="line">
            <a:avLst/>
          </a:prstGeom>
        </p:spPr>
        <p:style>
          <a:lnRef idx="1">
            <a:schemeClr val="accent1"/>
          </a:lnRef>
          <a:fillRef idx="0">
            <a:schemeClr val="accent1"/>
          </a:fillRef>
          <a:effectRef idx="0">
            <a:schemeClr val="accent1"/>
          </a:effectRef>
          <a:fontRef idx="minor">
            <a:schemeClr val="tx1"/>
          </a:fontRef>
        </p:style>
      </p:cxnSp>
      <p:sp>
        <p:nvSpPr>
          <p:cNvPr id="5" name="卷形: 水平 4">
            <a:extLst>
              <a:ext uri="{FF2B5EF4-FFF2-40B4-BE49-F238E27FC236}">
                <a16:creationId xmlns:a16="http://schemas.microsoft.com/office/drawing/2014/main" id="{CE4F861C-8A38-448F-A562-619C361CE383}"/>
              </a:ext>
            </a:extLst>
          </p:cNvPr>
          <p:cNvSpPr/>
          <p:nvPr/>
        </p:nvSpPr>
        <p:spPr>
          <a:xfrm>
            <a:off x="3748088" y="2032396"/>
            <a:ext cx="7986711" cy="2793207"/>
          </a:xfrm>
          <a:prstGeom prst="horizontalScroll">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lnSpcReduction="10000"/>
          </a:bodyPr>
          <a:lstStyle/>
          <a:p>
            <a:pPr algn="ctr">
              <a:lnSpc>
                <a:spcPct val="120000"/>
              </a:lnSpc>
            </a:pPr>
            <a:r>
              <a:rPr lang="en-US" altLang="en-US" sz="6000" b="1" spc="50" dirty="0">
                <a:ln w="9525" cmpd="sng">
                  <a:solidFill>
                    <a:schemeClr val="tx2"/>
                  </a:solidFill>
                  <a:prstDash val="solid"/>
                </a:ln>
                <a:solidFill>
                  <a:srgbClr val="6D8B96"/>
                </a:solidFill>
                <a:effectLst>
                  <a:glow rad="38100">
                    <a:schemeClr val="accent1">
                      <a:alpha val="40000"/>
                    </a:schemeClr>
                  </a:glow>
                </a:effectLst>
                <a:latin typeface="Source Han Sans SC"/>
                <a:ea typeface="Source Han Sans SC"/>
              </a:rPr>
              <a:t>Graphical User Interface</a:t>
            </a:r>
            <a:endParaRPr lang="en-US" altLang="zh-CN" sz="6000" b="1" spc="50" dirty="0">
              <a:ln w="9525" cmpd="sng">
                <a:solidFill>
                  <a:schemeClr val="tx2"/>
                </a:solidFill>
                <a:prstDash val="solid"/>
              </a:ln>
              <a:solidFill>
                <a:srgbClr val="6D8B96"/>
              </a:solidFill>
              <a:effectLst>
                <a:glow rad="38100">
                  <a:schemeClr val="accent1">
                    <a:alpha val="40000"/>
                  </a:schemeClr>
                </a:glow>
              </a:effectLst>
              <a:latin typeface="字魂73号-江南手书" panose="00000500000000000000" pitchFamily="2" charset="-122"/>
              <a:ea typeface="字魂73号-江南手书" panose="00000500000000000000" pitchFamily="2" charset="-122"/>
            </a:endParaRPr>
          </a:p>
        </p:txBody>
      </p:sp>
      <p:cxnSp>
        <p:nvCxnSpPr>
          <p:cNvPr id="9" name="直接连接符 8">
            <a:extLst>
              <a:ext uri="{FF2B5EF4-FFF2-40B4-BE49-F238E27FC236}">
                <a16:creationId xmlns:a16="http://schemas.microsoft.com/office/drawing/2014/main" id="{D9256B6F-65E8-4BBD-A816-5B24B68326A0}"/>
              </a:ext>
            </a:extLst>
          </p:cNvPr>
          <p:cNvCxnSpPr/>
          <p:nvPr/>
        </p:nvCxnSpPr>
        <p:spPr>
          <a:xfrm flipH="1">
            <a:off x="7653338" y="1285876"/>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B6213E5-8F87-48C0-B391-672EC6F6CD3E}"/>
              </a:ext>
            </a:extLst>
          </p:cNvPr>
          <p:cNvCxnSpPr/>
          <p:nvPr/>
        </p:nvCxnSpPr>
        <p:spPr>
          <a:xfrm flipH="1">
            <a:off x="5825133" y="4488060"/>
            <a:ext cx="645914" cy="87243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1009C76-31B9-4207-918D-F4557C377534}"/>
              </a:ext>
            </a:extLst>
          </p:cNvPr>
          <p:cNvPicPr>
            <a:picLocks noChangeAspect="1"/>
          </p:cNvPicPr>
          <p:nvPr/>
        </p:nvPicPr>
        <p:blipFill>
          <a:blip r:embed="rId3">
            <a:extLst>
              <a:ext uri="{28A0092B-C50C-407E-A947-70E740481C1C}">
                <a14:useLocalDpi xmlns:a14="http://schemas.microsoft.com/office/drawing/2010/main" val="0"/>
              </a:ext>
            </a:extLst>
          </a:blip>
          <a:srcRect l="57311" t="34792" b="27413"/>
          <a:stretch>
            <a:fillRect/>
          </a:stretch>
        </p:blipFill>
        <p:spPr>
          <a:xfrm>
            <a:off x="29322" y="829809"/>
            <a:ext cx="4717700" cy="5584144"/>
          </a:xfrm>
          <a:prstGeom prst="rect">
            <a:avLst/>
          </a:prstGeom>
        </p:spPr>
      </p:pic>
    </p:spTree>
    <p:extLst>
      <p:ext uri="{BB962C8B-B14F-4D97-AF65-F5344CB8AC3E}">
        <p14:creationId xmlns:p14="http://schemas.microsoft.com/office/powerpoint/2010/main" val="3690603333"/>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21"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par>
                                <p:cTn id="11" presetID="21"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par>
                                <p:cTn id="23" presetID="21" presetClass="entr" presetSubtype="1"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heel(1)">
                                      <p:cBhvr>
                                        <p:cTn id="25" dur="2000"/>
                                        <p:tgtEl>
                                          <p:spTgt spid="11"/>
                                        </p:tgtEl>
                                      </p:cBhvr>
                                    </p:animEffect>
                                  </p:childTnLst>
                                </p:cTn>
                              </p:par>
                              <p:par>
                                <p:cTn id="26" presetID="21" presetClass="entr" presetSubtype="1"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heel(1)">
                                      <p:cBhvr>
                                        <p:cTn id="2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C5702-4DDE-48D3-A4DA-89ED574F4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80" cy="6857059"/>
          </a:xfrm>
          <a:prstGeom prst="rect">
            <a:avLst/>
          </a:prstGeom>
        </p:spPr>
      </p:pic>
      <p:sp>
        <p:nvSpPr>
          <p:cNvPr id="2" name="标题 1">
            <a:extLst>
              <a:ext uri="{FF2B5EF4-FFF2-40B4-BE49-F238E27FC236}">
                <a16:creationId xmlns:a16="http://schemas.microsoft.com/office/drawing/2014/main" id="{CE29F289-88F4-4B36-AB73-8CB6D98B3706}"/>
              </a:ext>
            </a:extLst>
          </p:cNvPr>
          <p:cNvSpPr>
            <a:spLocks noGrp="1"/>
          </p:cNvSpPr>
          <p:nvPr>
            <p:ph type="ctrTitle"/>
          </p:nvPr>
        </p:nvSpPr>
        <p:spPr>
          <a:xfrm>
            <a:off x="2289277" y="1609572"/>
            <a:ext cx="7613445" cy="1474939"/>
          </a:xfrm>
        </p:spPr>
        <p:txBody>
          <a:bodyPr>
            <a:prstTxWarp prst="textDeflate">
              <a:avLst/>
            </a:prstTxWarp>
            <a:normAutofit/>
          </a:bodyPr>
          <a:lstStyle/>
          <a:p>
            <a:r>
              <a:rPr lang="en-US" altLang="en-US" b="1" spc="50" dirty="0">
                <a:ln w="9525" cmpd="sng">
                  <a:solidFill>
                    <a:schemeClr val="accent1"/>
                  </a:solidFill>
                  <a:prstDash val="solid"/>
                </a:ln>
                <a:solidFill>
                  <a:srgbClr val="70AD47">
                    <a:tint val="1000"/>
                  </a:srgbClr>
                </a:solidFill>
                <a:effectLst>
                  <a:glow rad="38100">
                    <a:schemeClr val="accent1">
                      <a:alpha val="40000"/>
                    </a:schemeClr>
                  </a:glow>
                </a:effectLst>
              </a:rPr>
              <a:t>Thanks</a:t>
            </a:r>
          </a:p>
        </p:txBody>
      </p:sp>
    </p:spTree>
    <p:extLst>
      <p:ext uri="{BB962C8B-B14F-4D97-AF65-F5344CB8AC3E}">
        <p14:creationId xmlns:p14="http://schemas.microsoft.com/office/powerpoint/2010/main" val="2310354765"/>
      </p:ext>
    </p:extLst>
  </p:cSld>
  <p:clrMapOvr>
    <a:masterClrMapping/>
  </p:clrMapOvr>
  <mc:AlternateContent xmlns:mc="http://schemas.openxmlformats.org/markup-compatibility/2006" xmlns:p14="http://schemas.microsoft.com/office/powerpoint/2010/main">
    <mc:Choice Requires="p14">
      <p:transition spd="slow" p14:dur="1400" advClick="0" advTm="20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7E2AF8D2-7694-4C3C-81B5-D7705B53DDC5}"/>
              </a:ext>
            </a:extLst>
          </p:cNvPr>
          <p:cNvCxnSpPr/>
          <p:nvPr/>
        </p:nvCxnSpPr>
        <p:spPr>
          <a:xfrm flipH="1">
            <a:off x="5399484" y="3937992"/>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14FD013-7367-4997-A94B-4892AD2752FF}"/>
              </a:ext>
            </a:extLst>
          </p:cNvPr>
          <p:cNvCxnSpPr/>
          <p:nvPr/>
        </p:nvCxnSpPr>
        <p:spPr>
          <a:xfrm flipH="1">
            <a:off x="6471047" y="1759744"/>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29FA8BC-C4BD-4697-8377-E6FB3446EFDB}"/>
              </a:ext>
            </a:extLst>
          </p:cNvPr>
          <p:cNvCxnSpPr/>
          <p:nvPr/>
        </p:nvCxnSpPr>
        <p:spPr>
          <a:xfrm flipH="1">
            <a:off x="6769894" y="4150519"/>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79C7E5F-F544-46C3-9A4F-E72D3945C6C9}"/>
              </a:ext>
            </a:extLst>
          </p:cNvPr>
          <p:cNvCxnSpPr/>
          <p:nvPr/>
        </p:nvCxnSpPr>
        <p:spPr>
          <a:xfrm flipH="1">
            <a:off x="8305800" y="1759745"/>
            <a:ext cx="750093" cy="1100137"/>
          </a:xfrm>
          <a:prstGeom prst="line">
            <a:avLst/>
          </a:prstGeom>
        </p:spPr>
        <p:style>
          <a:lnRef idx="1">
            <a:schemeClr val="accent1"/>
          </a:lnRef>
          <a:fillRef idx="0">
            <a:schemeClr val="accent1"/>
          </a:fillRef>
          <a:effectRef idx="0">
            <a:schemeClr val="accent1"/>
          </a:effectRef>
          <a:fontRef idx="minor">
            <a:schemeClr val="tx1"/>
          </a:fontRef>
        </p:style>
      </p:cxnSp>
      <p:sp>
        <p:nvSpPr>
          <p:cNvPr id="5" name="卷形: 水平 4">
            <a:extLst>
              <a:ext uri="{FF2B5EF4-FFF2-40B4-BE49-F238E27FC236}">
                <a16:creationId xmlns:a16="http://schemas.microsoft.com/office/drawing/2014/main" id="{CE4F861C-8A38-448F-A562-619C361CE383}"/>
              </a:ext>
            </a:extLst>
          </p:cNvPr>
          <p:cNvSpPr/>
          <p:nvPr/>
        </p:nvSpPr>
        <p:spPr>
          <a:xfrm>
            <a:off x="3748088" y="2032396"/>
            <a:ext cx="7986711" cy="2793207"/>
          </a:xfrm>
          <a:prstGeom prst="horizontalScroll">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lnSpcReduction="10000"/>
          </a:bodyPr>
          <a:lstStyle/>
          <a:p>
            <a:pPr algn="ctr">
              <a:lnSpc>
                <a:spcPct val="120000"/>
              </a:lnSpc>
            </a:pPr>
            <a:r>
              <a:rPr lang="en-US" altLang="zh-CN" sz="6000" b="1" spc="50" dirty="0">
                <a:ln w="9525" cmpd="sng">
                  <a:solidFill>
                    <a:schemeClr val="tx2"/>
                  </a:solidFill>
                  <a:prstDash val="solid"/>
                </a:ln>
                <a:solidFill>
                  <a:srgbClr val="6D8B96"/>
                </a:solidFill>
                <a:effectLst>
                  <a:glow rad="38100">
                    <a:schemeClr val="accent1">
                      <a:alpha val="40000"/>
                    </a:schemeClr>
                  </a:glow>
                </a:effectLst>
                <a:latin typeface="字魂73号-江南手书" panose="00000500000000000000" pitchFamily="2" charset="-122"/>
                <a:ea typeface="字魂73号-江南手书" panose="00000500000000000000" pitchFamily="2" charset="-122"/>
              </a:rPr>
              <a:t>Toxins and Toxin Target Database</a:t>
            </a:r>
          </a:p>
        </p:txBody>
      </p:sp>
      <p:pic>
        <p:nvPicPr>
          <p:cNvPr id="7" name="图片 6">
            <a:extLst>
              <a:ext uri="{FF2B5EF4-FFF2-40B4-BE49-F238E27FC236}">
                <a16:creationId xmlns:a16="http://schemas.microsoft.com/office/drawing/2014/main" id="{7564AD1B-620D-41FB-820F-D5E7629A4FAD}"/>
              </a:ext>
            </a:extLst>
          </p:cNvPr>
          <p:cNvPicPr>
            <a:picLocks noChangeAspect="1"/>
          </p:cNvPicPr>
          <p:nvPr/>
        </p:nvPicPr>
        <p:blipFill>
          <a:blip r:embed="rId3">
            <a:extLst>
              <a:ext uri="{28A0092B-C50C-407E-A947-70E740481C1C}">
                <a14:useLocalDpi xmlns:a14="http://schemas.microsoft.com/office/drawing/2010/main" val="0"/>
              </a:ext>
            </a:extLst>
          </a:blip>
          <a:srcRect l="10482" t="34479" r="54363" b="29315"/>
          <a:stretch>
            <a:fillRect/>
          </a:stretch>
        </p:blipFill>
        <p:spPr>
          <a:xfrm>
            <a:off x="314327" y="669875"/>
            <a:ext cx="4007644" cy="5518248"/>
          </a:xfrm>
          <a:prstGeom prst="rect">
            <a:avLst/>
          </a:prstGeom>
        </p:spPr>
      </p:pic>
      <p:cxnSp>
        <p:nvCxnSpPr>
          <p:cNvPr id="9" name="直接连接符 8">
            <a:extLst>
              <a:ext uri="{FF2B5EF4-FFF2-40B4-BE49-F238E27FC236}">
                <a16:creationId xmlns:a16="http://schemas.microsoft.com/office/drawing/2014/main" id="{D9256B6F-65E8-4BBD-A816-5B24B68326A0}"/>
              </a:ext>
            </a:extLst>
          </p:cNvPr>
          <p:cNvCxnSpPr/>
          <p:nvPr/>
        </p:nvCxnSpPr>
        <p:spPr>
          <a:xfrm flipH="1">
            <a:off x="7653338" y="1285876"/>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B6213E5-8F87-48C0-B391-672EC6F6CD3E}"/>
              </a:ext>
            </a:extLst>
          </p:cNvPr>
          <p:cNvCxnSpPr/>
          <p:nvPr/>
        </p:nvCxnSpPr>
        <p:spPr>
          <a:xfrm flipH="1">
            <a:off x="5825133" y="4488060"/>
            <a:ext cx="645914" cy="8724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471477"/>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7AEA1-6D8C-4D64-A004-79D79719A508}"/>
              </a:ext>
            </a:extLst>
          </p:cNvPr>
          <p:cNvSpPr>
            <a:spLocks noGrp="1"/>
          </p:cNvSpPr>
          <p:nvPr>
            <p:ph type="title"/>
          </p:nvPr>
        </p:nvSpPr>
        <p:spPr>
          <a:xfrm>
            <a:off x="254117" y="438151"/>
            <a:ext cx="2992583" cy="1257300"/>
          </a:xfrm>
        </p:spPr>
        <p:txBody>
          <a:bodyPr>
            <a:normAutofit fontScale="90000"/>
          </a:bodyPr>
          <a:lstStyle/>
          <a:p>
            <a:r>
              <a:rPr lang="en-US" altLang="en-US" sz="4700" dirty="0"/>
              <a:t>Database Tables </a:t>
            </a:r>
          </a:p>
        </p:txBody>
      </p:sp>
      <p:graphicFrame>
        <p:nvGraphicFramePr>
          <p:cNvPr id="4" name="图示 3">
            <a:extLst>
              <a:ext uri="{FF2B5EF4-FFF2-40B4-BE49-F238E27FC236}">
                <a16:creationId xmlns:a16="http://schemas.microsoft.com/office/drawing/2014/main" id="{891338D3-E938-4A09-9654-AA24940F6CE1}"/>
              </a:ext>
            </a:extLst>
          </p:cNvPr>
          <p:cNvGraphicFramePr/>
          <p:nvPr>
            <p:extLst>
              <p:ext uri="{D42A27DB-BD31-4B8C-83A1-F6EECF244321}">
                <p14:modId xmlns:p14="http://schemas.microsoft.com/office/powerpoint/2010/main" val="158478105"/>
              </p:ext>
            </p:extLst>
          </p:nvPr>
        </p:nvGraphicFramePr>
        <p:xfrm>
          <a:off x="3095822" y="1695451"/>
          <a:ext cx="6000354" cy="3612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8E725889-2B90-44C6-840E-CBAAFF931BC2}"/>
              </a:ext>
            </a:extLst>
          </p:cNvPr>
          <p:cNvSpPr txBox="1"/>
          <p:nvPr/>
        </p:nvSpPr>
        <p:spPr>
          <a:xfrm>
            <a:off x="1275133" y="2193349"/>
            <a:ext cx="2057512" cy="1518804"/>
          </a:xfrm>
          <a:prstGeom prst="rect">
            <a:avLst/>
          </a:prstGeom>
          <a:noFill/>
        </p:spPr>
        <p:txBody>
          <a:bodyPr wrap="square" rtlCol="0">
            <a:normAutofit/>
          </a:bodyPr>
          <a:lstStyle/>
          <a:p>
            <a:pPr>
              <a:lnSpc>
                <a:spcPct val="104000"/>
              </a:lnSpc>
            </a:pPr>
            <a:r>
              <a:rPr lang="en-US" dirty="0"/>
              <a:t>All toxins , their description and chemical formula and pathways</a:t>
            </a:r>
            <a:endParaRPr lang="en-US" altLang="en-US" sz="1500" dirty="0"/>
          </a:p>
        </p:txBody>
      </p:sp>
      <p:sp>
        <p:nvSpPr>
          <p:cNvPr id="7" name="文本框 6">
            <a:extLst>
              <a:ext uri="{FF2B5EF4-FFF2-40B4-BE49-F238E27FC236}">
                <a16:creationId xmlns:a16="http://schemas.microsoft.com/office/drawing/2014/main" id="{293D64CC-C5EF-4796-99F9-7E982A93D6D7}"/>
              </a:ext>
            </a:extLst>
          </p:cNvPr>
          <p:cNvSpPr txBox="1"/>
          <p:nvPr/>
        </p:nvSpPr>
        <p:spPr>
          <a:xfrm>
            <a:off x="845127" y="4209046"/>
            <a:ext cx="2387719" cy="1262232"/>
          </a:xfrm>
          <a:prstGeom prst="rect">
            <a:avLst/>
          </a:prstGeom>
          <a:noFill/>
        </p:spPr>
        <p:txBody>
          <a:bodyPr wrap="square" rtlCol="0">
            <a:normAutofit fontScale="85000" lnSpcReduction="10000"/>
          </a:bodyPr>
          <a:lstStyle/>
          <a:p>
            <a:pPr>
              <a:lnSpc>
                <a:spcPct val="104000"/>
              </a:lnSpc>
            </a:pPr>
            <a:r>
              <a:rPr lang="en-US" dirty="0"/>
              <a:t>contains full records about each toxin and its targets with the mechanisms used and connect data with each other</a:t>
            </a:r>
            <a:endParaRPr lang="en-US" altLang="en-US" sz="1400" dirty="0"/>
          </a:p>
        </p:txBody>
      </p:sp>
      <p:sp>
        <p:nvSpPr>
          <p:cNvPr id="8" name="文本框 7">
            <a:extLst>
              <a:ext uri="{FF2B5EF4-FFF2-40B4-BE49-F238E27FC236}">
                <a16:creationId xmlns:a16="http://schemas.microsoft.com/office/drawing/2014/main" id="{6C5BBB11-D871-49AA-90DF-B96BD7C22ACB}"/>
              </a:ext>
            </a:extLst>
          </p:cNvPr>
          <p:cNvSpPr txBox="1"/>
          <p:nvPr/>
        </p:nvSpPr>
        <p:spPr>
          <a:xfrm>
            <a:off x="9215792" y="2000871"/>
            <a:ext cx="2615956" cy="1296165"/>
          </a:xfrm>
          <a:prstGeom prst="rect">
            <a:avLst/>
          </a:prstGeom>
          <a:noFill/>
        </p:spPr>
        <p:txBody>
          <a:bodyPr wrap="square" rtlCol="0">
            <a:normAutofit/>
          </a:bodyPr>
          <a:lstStyle/>
          <a:p>
            <a:pPr>
              <a:lnSpc>
                <a:spcPct val="104000"/>
              </a:lnSpc>
            </a:pPr>
            <a:r>
              <a:rPr lang="en-US" dirty="0">
                <a:effectLst>
                  <a:outerShdw blurRad="38100" dist="25400" dir="5400000" algn="ctr">
                    <a:srgbClr val="6E747A">
                      <a:alpha val="43000"/>
                    </a:srgbClr>
                  </a:outerShdw>
                </a:effectLst>
              </a:rPr>
              <a:t>FASTA files Protein Sequences, Gene Sequences available in the link</a:t>
            </a:r>
            <a:endParaRPr lang="en-US" altLang="en-US" sz="1400" dirty="0"/>
          </a:p>
        </p:txBody>
      </p:sp>
      <p:sp>
        <p:nvSpPr>
          <p:cNvPr id="9" name="文本框 8">
            <a:extLst>
              <a:ext uri="{FF2B5EF4-FFF2-40B4-BE49-F238E27FC236}">
                <a16:creationId xmlns:a16="http://schemas.microsoft.com/office/drawing/2014/main" id="{43673431-9C72-41F5-A578-9891585587DC}"/>
              </a:ext>
            </a:extLst>
          </p:cNvPr>
          <p:cNvSpPr txBox="1"/>
          <p:nvPr/>
        </p:nvSpPr>
        <p:spPr>
          <a:xfrm>
            <a:off x="9291663" y="4742859"/>
            <a:ext cx="3250407" cy="565109"/>
          </a:xfrm>
          <a:prstGeom prst="rect">
            <a:avLst/>
          </a:prstGeom>
          <a:noFill/>
        </p:spPr>
        <p:txBody>
          <a:bodyPr wrap="square" rtlCol="0">
            <a:normAutofit fontScale="92500" lnSpcReduction="20000"/>
          </a:bodyPr>
          <a:lstStyle/>
          <a:p>
            <a:pPr>
              <a:lnSpc>
                <a:spcPct val="104000"/>
              </a:lnSpc>
            </a:pPr>
            <a:r>
              <a:rPr lang="en-US" dirty="0"/>
              <a:t>Substances that the toxin chemically binds to</a:t>
            </a:r>
            <a:endParaRPr lang="en-US" altLang="en-US" sz="1500" dirty="0">
              <a:latin typeface="Source Han Sans SC"/>
              <a:ea typeface="Source Han Sans SC"/>
            </a:endParaRPr>
          </a:p>
        </p:txBody>
      </p:sp>
      <p:grpSp>
        <p:nvGrpSpPr>
          <p:cNvPr id="10" name="Group 9"/>
          <p:cNvGrpSpPr/>
          <p:nvPr/>
        </p:nvGrpSpPr>
        <p:grpSpPr>
          <a:xfrm>
            <a:off x="4959926" y="2721663"/>
            <a:ext cx="2272145" cy="1560092"/>
            <a:chOff x="-118435" y="2179515"/>
            <a:chExt cx="2272145" cy="1560092"/>
          </a:xfrm>
        </p:grpSpPr>
        <p:sp>
          <p:nvSpPr>
            <p:cNvPr id="11" name="Rounded Rectangle 10"/>
            <p:cNvSpPr/>
            <p:nvPr/>
          </p:nvSpPr>
          <p:spPr>
            <a:xfrm>
              <a:off x="84307" y="2179515"/>
              <a:ext cx="1949787" cy="1560092"/>
            </a:xfrm>
            <a:prstGeom prst="roundRect">
              <a:avLst/>
            </a:prstGeom>
            <a:blipFill rotWithShape="0">
              <a:blip r:embed="rId8"/>
              <a:stretch>
                <a:fillRect/>
              </a:stretch>
            </a:blipFill>
            <a:ln w="15875" cap="rnd" cmpd="sng" algn="ctr">
              <a:solidFill>
                <a:schemeClr val="lt1">
                  <a:hueOff val="0"/>
                  <a:satOff val="0"/>
                  <a:lumOff val="0"/>
                  <a:alphaOff val="0"/>
                </a:schemeClr>
              </a:solidFill>
              <a:prstDash val="solid"/>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p:cNvSpPr txBox="1"/>
            <p:nvPr/>
          </p:nvSpPr>
          <p:spPr>
            <a:xfrm>
              <a:off x="-118435" y="2255672"/>
              <a:ext cx="2272145" cy="14077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altLang="zh-CN" sz="3000" kern="1200" dirty="0">
                  <a:solidFill>
                    <a:schemeClr val="accent3">
                      <a:lumMod val="50000"/>
                    </a:schemeClr>
                  </a:solidFill>
                  <a:latin typeface="+mn-lt"/>
                  <a:ea typeface="字魂73号-江南手书" panose="00000500000000000000" pitchFamily="2" charset="-122"/>
                </a:rPr>
                <a:t>Mechanisms</a:t>
              </a:r>
              <a:endParaRPr lang="zh-CN" altLang="en-US" sz="3000" kern="1200" dirty="0">
                <a:solidFill>
                  <a:schemeClr val="accent3">
                    <a:lumMod val="50000"/>
                  </a:schemeClr>
                </a:solidFill>
                <a:latin typeface="+mn-lt"/>
                <a:ea typeface="字魂73号-江南手书" panose="00000500000000000000" pitchFamily="2" charset="-122"/>
              </a:endParaRPr>
            </a:p>
          </p:txBody>
        </p:sp>
      </p:grpSp>
      <p:sp>
        <p:nvSpPr>
          <p:cNvPr id="13" name="文本框 8">
            <a:extLst>
              <a:ext uri="{FF2B5EF4-FFF2-40B4-BE49-F238E27FC236}">
                <a16:creationId xmlns:a16="http://schemas.microsoft.com/office/drawing/2014/main" id="{43673431-9C72-41F5-A578-9891585587DC}"/>
              </a:ext>
            </a:extLst>
          </p:cNvPr>
          <p:cNvSpPr txBox="1"/>
          <p:nvPr/>
        </p:nvSpPr>
        <p:spPr>
          <a:xfrm>
            <a:off x="5162668" y="1454565"/>
            <a:ext cx="1792313" cy="870118"/>
          </a:xfrm>
          <a:prstGeom prst="rect">
            <a:avLst/>
          </a:prstGeom>
          <a:noFill/>
        </p:spPr>
        <p:txBody>
          <a:bodyPr wrap="square" rtlCol="0">
            <a:normAutofit fontScale="92500" lnSpcReduction="10000"/>
          </a:bodyPr>
          <a:lstStyle/>
          <a:p>
            <a:pPr>
              <a:lnSpc>
                <a:spcPct val="104000"/>
              </a:lnSpc>
            </a:pPr>
            <a:r>
              <a:rPr lang="en-US" dirty="0">
                <a:effectLst>
                  <a:outerShdw blurRad="38100" dist="25400" dir="5400000" algn="ctr">
                    <a:srgbClr val="6E747A">
                      <a:alpha val="43000"/>
                    </a:srgbClr>
                  </a:outerShdw>
                </a:effectLst>
              </a:rPr>
              <a:t>Contains all the toxin techniques to poison targets</a:t>
            </a:r>
            <a:endParaRPr lang="en-US" altLang="en-US" sz="1500" dirty="0">
              <a:latin typeface="Source Han Sans SC"/>
              <a:ea typeface="Source Han Sans SC"/>
            </a:endParaRPr>
          </a:p>
        </p:txBody>
      </p:sp>
    </p:spTree>
    <p:extLst>
      <p:ext uri="{BB962C8B-B14F-4D97-AF65-F5344CB8AC3E}">
        <p14:creationId xmlns:p14="http://schemas.microsoft.com/office/powerpoint/2010/main" val="3996467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fltVal val="0"/>
                                          </p:val>
                                        </p:tav>
                                        <p:tav tm="100000">
                                          <p:val>
                                            <p:strVal val="#ppt_w"/>
                                          </p:val>
                                        </p:tav>
                                      </p:tavLst>
                                    </p:anim>
                                    <p:anim calcmode="lin" valueType="num">
                                      <p:cBhvr>
                                        <p:cTn id="38" dur="1000" fill="hold"/>
                                        <p:tgtEl>
                                          <p:spTgt spid="9"/>
                                        </p:tgtEl>
                                        <p:attrNameLst>
                                          <p:attrName>ppt_h</p:attrName>
                                        </p:attrNameLst>
                                      </p:cBhvr>
                                      <p:tavLst>
                                        <p:tav tm="0">
                                          <p:val>
                                            <p:fltVal val="0"/>
                                          </p:val>
                                        </p:tav>
                                        <p:tav tm="100000">
                                          <p:val>
                                            <p:strVal val="#ppt_h"/>
                                          </p:val>
                                        </p:tav>
                                      </p:tavLst>
                                    </p:anim>
                                    <p:anim calcmode="lin" valueType="num">
                                      <p:cBhvr>
                                        <p:cTn id="39" dur="1000" fill="hold"/>
                                        <p:tgtEl>
                                          <p:spTgt spid="9"/>
                                        </p:tgtEl>
                                        <p:attrNameLst>
                                          <p:attrName>style.rotation</p:attrName>
                                        </p:attrNameLst>
                                      </p:cBhvr>
                                      <p:tavLst>
                                        <p:tav tm="0">
                                          <p:val>
                                            <p:fltVal val="90"/>
                                          </p:val>
                                        </p:tav>
                                        <p:tav tm="100000">
                                          <p:val>
                                            <p:fltVal val="0"/>
                                          </p:val>
                                        </p:tav>
                                      </p:tavLst>
                                    </p:anim>
                                    <p:animEffect transition="in" filter="fade">
                                      <p:cBhvr>
                                        <p:cTn id="40" dur="1000"/>
                                        <p:tgtEl>
                                          <p:spTgt spid="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fltVal val="0"/>
                                          </p:val>
                                        </p:tav>
                                        <p:tav tm="100000">
                                          <p:val>
                                            <p:strVal val="#ppt_w"/>
                                          </p:val>
                                        </p:tav>
                                      </p:tavLst>
                                    </p:anim>
                                    <p:anim calcmode="lin" valueType="num">
                                      <p:cBhvr>
                                        <p:cTn id="44" dur="1000" fill="hold"/>
                                        <p:tgtEl>
                                          <p:spTgt spid="13"/>
                                        </p:tgtEl>
                                        <p:attrNameLst>
                                          <p:attrName>ppt_h</p:attrName>
                                        </p:attrNameLst>
                                      </p:cBhvr>
                                      <p:tavLst>
                                        <p:tav tm="0">
                                          <p:val>
                                            <p:fltVal val="0"/>
                                          </p:val>
                                        </p:tav>
                                        <p:tav tm="100000">
                                          <p:val>
                                            <p:strVal val="#ppt_h"/>
                                          </p:val>
                                        </p:tav>
                                      </p:tavLst>
                                    </p:anim>
                                    <p:anim calcmode="lin" valueType="num">
                                      <p:cBhvr>
                                        <p:cTn id="45" dur="1000" fill="hold"/>
                                        <p:tgtEl>
                                          <p:spTgt spid="13"/>
                                        </p:tgtEl>
                                        <p:attrNameLst>
                                          <p:attrName>style.rotation</p:attrName>
                                        </p:attrNameLst>
                                      </p:cBhvr>
                                      <p:tavLst>
                                        <p:tav tm="0">
                                          <p:val>
                                            <p:fltVal val="90"/>
                                          </p:val>
                                        </p:tav>
                                        <p:tav tm="100000">
                                          <p:val>
                                            <p:fltVal val="0"/>
                                          </p:val>
                                        </p:tav>
                                      </p:tavLst>
                                    </p:anim>
                                    <p:animEffect transition="in" filter="fade">
                                      <p:cBhvr>
                                        <p:cTn id="4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P spid="6" grpId="0"/>
      <p:bldP spid="7" grpId="0"/>
      <p:bldP spid="8" grpId="0"/>
      <p:bldP spid="9"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7E2AF8D2-7694-4C3C-81B5-D7705B53DDC5}"/>
              </a:ext>
            </a:extLst>
          </p:cNvPr>
          <p:cNvCxnSpPr/>
          <p:nvPr/>
        </p:nvCxnSpPr>
        <p:spPr>
          <a:xfrm flipH="1">
            <a:off x="5399484" y="3937992"/>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14FD013-7367-4997-A94B-4892AD2752FF}"/>
              </a:ext>
            </a:extLst>
          </p:cNvPr>
          <p:cNvCxnSpPr/>
          <p:nvPr/>
        </p:nvCxnSpPr>
        <p:spPr>
          <a:xfrm flipH="1">
            <a:off x="6471047" y="1759744"/>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29FA8BC-C4BD-4697-8377-E6FB3446EFDB}"/>
              </a:ext>
            </a:extLst>
          </p:cNvPr>
          <p:cNvCxnSpPr/>
          <p:nvPr/>
        </p:nvCxnSpPr>
        <p:spPr>
          <a:xfrm flipH="1">
            <a:off x="6769894" y="4150519"/>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79C7E5F-F544-46C3-9A4F-E72D3945C6C9}"/>
              </a:ext>
            </a:extLst>
          </p:cNvPr>
          <p:cNvCxnSpPr/>
          <p:nvPr/>
        </p:nvCxnSpPr>
        <p:spPr>
          <a:xfrm flipH="1">
            <a:off x="8305800" y="1759745"/>
            <a:ext cx="750093" cy="1100137"/>
          </a:xfrm>
          <a:prstGeom prst="line">
            <a:avLst/>
          </a:prstGeom>
        </p:spPr>
        <p:style>
          <a:lnRef idx="1">
            <a:schemeClr val="accent1"/>
          </a:lnRef>
          <a:fillRef idx="0">
            <a:schemeClr val="accent1"/>
          </a:fillRef>
          <a:effectRef idx="0">
            <a:schemeClr val="accent1"/>
          </a:effectRef>
          <a:fontRef idx="minor">
            <a:schemeClr val="tx1"/>
          </a:fontRef>
        </p:style>
      </p:cxnSp>
      <p:sp>
        <p:nvSpPr>
          <p:cNvPr id="5" name="卷形: 水平 4">
            <a:extLst>
              <a:ext uri="{FF2B5EF4-FFF2-40B4-BE49-F238E27FC236}">
                <a16:creationId xmlns:a16="http://schemas.microsoft.com/office/drawing/2014/main" id="{CE4F861C-8A38-448F-A562-619C361CE383}"/>
              </a:ext>
            </a:extLst>
          </p:cNvPr>
          <p:cNvSpPr/>
          <p:nvPr/>
        </p:nvSpPr>
        <p:spPr>
          <a:xfrm>
            <a:off x="3748088" y="2032396"/>
            <a:ext cx="7986711" cy="2793207"/>
          </a:xfrm>
          <a:prstGeom prst="horizontalScroll">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lnSpc>
                <a:spcPct val="120000"/>
              </a:lnSpc>
            </a:pPr>
            <a:r>
              <a:rPr lang="en-US" altLang="zh-CN" sz="6000" b="1" spc="50" dirty="0">
                <a:ln w="9525" cmpd="sng">
                  <a:solidFill>
                    <a:schemeClr val="tx2"/>
                  </a:solidFill>
                  <a:prstDash val="solid"/>
                </a:ln>
                <a:solidFill>
                  <a:srgbClr val="6D8B96"/>
                </a:solidFill>
                <a:effectLst>
                  <a:glow rad="38100">
                    <a:schemeClr val="accent1">
                      <a:alpha val="40000"/>
                    </a:schemeClr>
                  </a:glow>
                </a:effectLst>
                <a:latin typeface="字魂73号-江南手书" panose="00000500000000000000" pitchFamily="2" charset="-122"/>
                <a:ea typeface="字魂73号-江南手书" panose="00000500000000000000" pitchFamily="2" charset="-122"/>
              </a:rPr>
              <a:t>Relations</a:t>
            </a:r>
          </a:p>
        </p:txBody>
      </p:sp>
      <p:cxnSp>
        <p:nvCxnSpPr>
          <p:cNvPr id="9" name="直接连接符 8">
            <a:extLst>
              <a:ext uri="{FF2B5EF4-FFF2-40B4-BE49-F238E27FC236}">
                <a16:creationId xmlns:a16="http://schemas.microsoft.com/office/drawing/2014/main" id="{D9256B6F-65E8-4BBD-A816-5B24B68326A0}"/>
              </a:ext>
            </a:extLst>
          </p:cNvPr>
          <p:cNvCxnSpPr/>
          <p:nvPr/>
        </p:nvCxnSpPr>
        <p:spPr>
          <a:xfrm flipH="1">
            <a:off x="7653338" y="1285876"/>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B6213E5-8F87-48C0-B391-672EC6F6CD3E}"/>
              </a:ext>
            </a:extLst>
          </p:cNvPr>
          <p:cNvCxnSpPr/>
          <p:nvPr/>
        </p:nvCxnSpPr>
        <p:spPr>
          <a:xfrm flipH="1">
            <a:off x="5825133" y="4488060"/>
            <a:ext cx="645914" cy="87243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1009C76-31B9-4207-918D-F4557C377534}"/>
              </a:ext>
            </a:extLst>
          </p:cNvPr>
          <p:cNvPicPr>
            <a:picLocks noChangeAspect="1"/>
          </p:cNvPicPr>
          <p:nvPr/>
        </p:nvPicPr>
        <p:blipFill>
          <a:blip r:embed="rId3">
            <a:extLst>
              <a:ext uri="{28A0092B-C50C-407E-A947-70E740481C1C}">
                <a14:useLocalDpi xmlns:a14="http://schemas.microsoft.com/office/drawing/2010/main" val="0"/>
              </a:ext>
            </a:extLst>
          </a:blip>
          <a:srcRect l="57311" t="34792" b="27413"/>
          <a:stretch>
            <a:fillRect/>
          </a:stretch>
        </p:blipFill>
        <p:spPr>
          <a:xfrm>
            <a:off x="29322" y="829809"/>
            <a:ext cx="4717700" cy="5584144"/>
          </a:xfrm>
          <a:prstGeom prst="rect">
            <a:avLst/>
          </a:prstGeom>
        </p:spPr>
      </p:pic>
    </p:spTree>
    <p:extLst>
      <p:ext uri="{BB962C8B-B14F-4D97-AF65-F5344CB8AC3E}">
        <p14:creationId xmlns:p14="http://schemas.microsoft.com/office/powerpoint/2010/main" val="3449087477"/>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21"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par>
                                <p:cTn id="11" presetID="21"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par>
                                <p:cTn id="23" presetID="21" presetClass="entr" presetSubtype="1"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heel(1)">
                                      <p:cBhvr>
                                        <p:cTn id="25" dur="2000"/>
                                        <p:tgtEl>
                                          <p:spTgt spid="11"/>
                                        </p:tgtEl>
                                      </p:cBhvr>
                                    </p:animEffect>
                                  </p:childTnLst>
                                </p:cTn>
                              </p:par>
                              <p:par>
                                <p:cTn id="26" presetID="21" presetClass="entr" presetSubtype="1"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heel(1)">
                                      <p:cBhvr>
                                        <p:cTn id="2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29CF0-F38D-4147-AE5A-18AEDFA48651}"/>
              </a:ext>
            </a:extLst>
          </p:cNvPr>
          <p:cNvSpPr>
            <a:spLocks noGrp="1"/>
          </p:cNvSpPr>
          <p:nvPr>
            <p:ph type="title"/>
          </p:nvPr>
        </p:nvSpPr>
        <p:spPr>
          <a:xfrm>
            <a:off x="285749" y="438151"/>
            <a:ext cx="5988326" cy="1257300"/>
          </a:xfrm>
        </p:spPr>
        <p:txBody>
          <a:bodyPr>
            <a:normAutofit/>
          </a:bodyPr>
          <a:lstStyle/>
          <a:p>
            <a:r>
              <a:rPr lang="en-US" altLang="en-US" sz="5800" dirty="0"/>
              <a:t>Relations</a:t>
            </a:r>
          </a:p>
        </p:txBody>
      </p:sp>
      <p:pic>
        <p:nvPicPr>
          <p:cNvPr id="5" name="图片 4">
            <a:extLst>
              <a:ext uri="{FF2B5EF4-FFF2-40B4-BE49-F238E27FC236}">
                <a16:creationId xmlns:a16="http://schemas.microsoft.com/office/drawing/2014/main" id="{828CC737-4CD4-4ED3-B849-BBC41341312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63891" y="536464"/>
            <a:ext cx="2781522" cy="278152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34" y="3705914"/>
            <a:ext cx="9075593" cy="2628900"/>
          </a:xfrm>
          <a:prstGeom prst="rect">
            <a:avLst/>
          </a:prstGeom>
        </p:spPr>
      </p:pic>
      <p:sp>
        <p:nvSpPr>
          <p:cNvPr id="7" name="矩形 10">
            <a:extLst>
              <a:ext uri="{FF2B5EF4-FFF2-40B4-BE49-F238E27FC236}">
                <a16:creationId xmlns:a16="http://schemas.microsoft.com/office/drawing/2014/main" id="{62282B3F-ACFA-4197-A147-B758B9380E79}"/>
              </a:ext>
            </a:extLst>
          </p:cNvPr>
          <p:cNvSpPr/>
          <p:nvPr/>
        </p:nvSpPr>
        <p:spPr>
          <a:xfrm>
            <a:off x="840148" y="2118324"/>
            <a:ext cx="6096000" cy="1393626"/>
          </a:xfrm>
          <a:prstGeom prst="rect">
            <a:avLst/>
          </a:prstGeom>
        </p:spPr>
        <p:txBody>
          <a:bodyPr>
            <a:normAutofit/>
          </a:bodyPr>
          <a:lstStyle/>
          <a:p>
            <a:pPr>
              <a:lnSpc>
                <a:spcPct val="120000"/>
              </a:lnSpc>
            </a:pPr>
            <a:endParaRPr lang="en-US" altLang="zh-CN" sz="2400" dirty="0">
              <a:latin typeface="Source Han Sans SC"/>
              <a:ea typeface="Source Han Sans SC"/>
            </a:endParaRPr>
          </a:p>
        </p:txBody>
      </p:sp>
      <p:sp>
        <p:nvSpPr>
          <p:cNvPr id="8" name="Rectangle 7"/>
          <p:cNvSpPr/>
          <p:nvPr/>
        </p:nvSpPr>
        <p:spPr>
          <a:xfrm>
            <a:off x="456334" y="2564329"/>
            <a:ext cx="6753772" cy="553998"/>
          </a:xfrm>
          <a:prstGeom prst="rect">
            <a:avLst/>
          </a:prstGeom>
        </p:spPr>
        <p:txBody>
          <a:bodyPr wrap="none">
            <a:spAutoFit/>
          </a:bodyPr>
          <a:lstStyle/>
          <a:p>
            <a:r>
              <a:rPr lang="en-US" sz="3000" dirty="0"/>
              <a:t>Primary View of Our Database Relation</a:t>
            </a:r>
          </a:p>
        </p:txBody>
      </p:sp>
    </p:spTree>
    <p:extLst>
      <p:ext uri="{BB962C8B-B14F-4D97-AF65-F5344CB8AC3E}">
        <p14:creationId xmlns:p14="http://schemas.microsoft.com/office/powerpoint/2010/main" val="2415260169"/>
      </p:ext>
    </p:extLst>
  </p:cSld>
  <p:clrMapOvr>
    <a:masterClrMapping/>
  </p:clrMapOvr>
  <mc:AlternateContent xmlns:mc="http://schemas.openxmlformats.org/markup-compatibility/2006" xmlns:p14="http://schemas.microsoft.com/office/powerpoint/2010/main">
    <mc:Choice Requires="p14">
      <p:transition spd="slow" p14:dur="1600" advClick="0" advTm="2000">
        <p:blinds dir="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nodePh="1">
                                  <p:stCondLst>
                                    <p:cond delay="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7E2AF8D2-7694-4C3C-81B5-D7705B53DDC5}"/>
              </a:ext>
            </a:extLst>
          </p:cNvPr>
          <p:cNvCxnSpPr/>
          <p:nvPr/>
        </p:nvCxnSpPr>
        <p:spPr>
          <a:xfrm flipH="1">
            <a:off x="5399484" y="3937992"/>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14FD013-7367-4997-A94B-4892AD2752FF}"/>
              </a:ext>
            </a:extLst>
          </p:cNvPr>
          <p:cNvCxnSpPr/>
          <p:nvPr/>
        </p:nvCxnSpPr>
        <p:spPr>
          <a:xfrm flipH="1">
            <a:off x="6471047" y="1759744"/>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29FA8BC-C4BD-4697-8377-E6FB3446EFDB}"/>
              </a:ext>
            </a:extLst>
          </p:cNvPr>
          <p:cNvCxnSpPr/>
          <p:nvPr/>
        </p:nvCxnSpPr>
        <p:spPr>
          <a:xfrm flipH="1">
            <a:off x="6769894" y="4150519"/>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79C7E5F-F544-46C3-9A4F-E72D3945C6C9}"/>
              </a:ext>
            </a:extLst>
          </p:cNvPr>
          <p:cNvCxnSpPr/>
          <p:nvPr/>
        </p:nvCxnSpPr>
        <p:spPr>
          <a:xfrm flipH="1">
            <a:off x="8305800" y="1759745"/>
            <a:ext cx="750093" cy="1100137"/>
          </a:xfrm>
          <a:prstGeom prst="line">
            <a:avLst/>
          </a:prstGeom>
        </p:spPr>
        <p:style>
          <a:lnRef idx="1">
            <a:schemeClr val="accent1"/>
          </a:lnRef>
          <a:fillRef idx="0">
            <a:schemeClr val="accent1"/>
          </a:fillRef>
          <a:effectRef idx="0">
            <a:schemeClr val="accent1"/>
          </a:effectRef>
          <a:fontRef idx="minor">
            <a:schemeClr val="tx1"/>
          </a:fontRef>
        </p:style>
      </p:cxnSp>
      <p:sp>
        <p:nvSpPr>
          <p:cNvPr id="5" name="卷形: 水平 4">
            <a:extLst>
              <a:ext uri="{FF2B5EF4-FFF2-40B4-BE49-F238E27FC236}">
                <a16:creationId xmlns:a16="http://schemas.microsoft.com/office/drawing/2014/main" id="{CE4F861C-8A38-448F-A562-619C361CE383}"/>
              </a:ext>
            </a:extLst>
          </p:cNvPr>
          <p:cNvSpPr/>
          <p:nvPr/>
        </p:nvSpPr>
        <p:spPr>
          <a:xfrm>
            <a:off x="3748088" y="1992923"/>
            <a:ext cx="7998435" cy="2832680"/>
          </a:xfrm>
          <a:prstGeom prst="horizontalScroll">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lnSpc>
                <a:spcPct val="120000"/>
              </a:lnSpc>
            </a:pPr>
            <a:r>
              <a:rPr lang="en-US" altLang="zh-CN" sz="6000" b="1" spc="50" dirty="0">
                <a:ln w="9525" cmpd="sng">
                  <a:solidFill>
                    <a:schemeClr val="tx2"/>
                  </a:solidFill>
                  <a:prstDash val="solid"/>
                </a:ln>
                <a:solidFill>
                  <a:srgbClr val="6D8B96"/>
                </a:solidFill>
                <a:effectLst>
                  <a:glow rad="38100">
                    <a:schemeClr val="accent1">
                      <a:alpha val="40000"/>
                    </a:schemeClr>
                  </a:glow>
                </a:effectLst>
                <a:latin typeface="字魂73号-江南手书" panose="00000500000000000000" pitchFamily="2" charset="-122"/>
                <a:ea typeface="字魂73号-江南手书" panose="00000500000000000000" pitchFamily="2" charset="-122"/>
              </a:rPr>
              <a:t>Flexible Schema</a:t>
            </a:r>
          </a:p>
        </p:txBody>
      </p:sp>
      <p:cxnSp>
        <p:nvCxnSpPr>
          <p:cNvPr id="9" name="直接连接符 8">
            <a:extLst>
              <a:ext uri="{FF2B5EF4-FFF2-40B4-BE49-F238E27FC236}">
                <a16:creationId xmlns:a16="http://schemas.microsoft.com/office/drawing/2014/main" id="{D9256B6F-65E8-4BBD-A816-5B24B68326A0}"/>
              </a:ext>
            </a:extLst>
          </p:cNvPr>
          <p:cNvCxnSpPr/>
          <p:nvPr/>
        </p:nvCxnSpPr>
        <p:spPr>
          <a:xfrm flipH="1">
            <a:off x="7653338" y="1285876"/>
            <a:ext cx="750093" cy="110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B6213E5-8F87-48C0-B391-672EC6F6CD3E}"/>
              </a:ext>
            </a:extLst>
          </p:cNvPr>
          <p:cNvCxnSpPr/>
          <p:nvPr/>
        </p:nvCxnSpPr>
        <p:spPr>
          <a:xfrm flipH="1">
            <a:off x="5825133" y="4488060"/>
            <a:ext cx="645914" cy="87243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1009C76-31B9-4207-918D-F4557C377534}"/>
              </a:ext>
            </a:extLst>
          </p:cNvPr>
          <p:cNvPicPr>
            <a:picLocks noChangeAspect="1"/>
          </p:cNvPicPr>
          <p:nvPr/>
        </p:nvPicPr>
        <p:blipFill>
          <a:blip r:embed="rId3">
            <a:extLst>
              <a:ext uri="{28A0092B-C50C-407E-A947-70E740481C1C}">
                <a14:useLocalDpi xmlns:a14="http://schemas.microsoft.com/office/drawing/2010/main" val="0"/>
              </a:ext>
            </a:extLst>
          </a:blip>
          <a:srcRect l="57311" t="34792" b="27413"/>
          <a:stretch>
            <a:fillRect/>
          </a:stretch>
        </p:blipFill>
        <p:spPr>
          <a:xfrm>
            <a:off x="29322" y="829809"/>
            <a:ext cx="4717700" cy="5584144"/>
          </a:xfrm>
          <a:prstGeom prst="rect">
            <a:avLst/>
          </a:prstGeom>
        </p:spPr>
      </p:pic>
    </p:spTree>
    <p:extLst>
      <p:ext uri="{BB962C8B-B14F-4D97-AF65-F5344CB8AC3E}">
        <p14:creationId xmlns:p14="http://schemas.microsoft.com/office/powerpoint/2010/main" val="2299687114"/>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21"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par>
                                <p:cTn id="11" presetID="21"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par>
                                <p:cTn id="23" presetID="21" presetClass="entr" presetSubtype="1"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heel(1)">
                                      <p:cBhvr>
                                        <p:cTn id="25" dur="2000"/>
                                        <p:tgtEl>
                                          <p:spTgt spid="11"/>
                                        </p:tgtEl>
                                      </p:cBhvr>
                                    </p:animEffect>
                                  </p:childTnLst>
                                </p:cTn>
                              </p:par>
                              <p:par>
                                <p:cTn id="26" presetID="21" presetClass="entr" presetSubtype="1"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heel(1)">
                                      <p:cBhvr>
                                        <p:cTn id="2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A6B930-9E44-449E-B876-7E79CE8C6EEF}"/>
              </a:ext>
            </a:extLst>
          </p:cNvPr>
          <p:cNvSpPr>
            <a:spLocks noGrp="1"/>
          </p:cNvSpPr>
          <p:nvPr>
            <p:ph type="title"/>
          </p:nvPr>
        </p:nvSpPr>
        <p:spPr>
          <a:xfrm>
            <a:off x="347857" y="926179"/>
            <a:ext cx="6474974" cy="773650"/>
          </a:xfrm>
        </p:spPr>
        <p:txBody>
          <a:bodyPr>
            <a:normAutofit/>
          </a:bodyPr>
          <a:lstStyle/>
          <a:p>
            <a:r>
              <a:rPr lang="en-US" altLang="en-US" sz="3700" dirty="0"/>
              <a:t>Power of Flexible Schema</a:t>
            </a:r>
          </a:p>
        </p:txBody>
      </p:sp>
      <p:pic>
        <p:nvPicPr>
          <p:cNvPr id="4" name="Picture 3">
            <a:extLst>
              <a:ext uri="{FF2B5EF4-FFF2-40B4-BE49-F238E27FC236}">
                <a16:creationId xmlns:a16="http://schemas.microsoft.com/office/drawing/2014/main" id="{417E6A8A-4BAE-D0A8-119D-7EA14E94FB81}"/>
              </a:ext>
            </a:extLst>
          </p:cNvPr>
          <p:cNvPicPr>
            <a:picLocks noChangeAspect="1"/>
          </p:cNvPicPr>
          <p:nvPr/>
        </p:nvPicPr>
        <p:blipFill rotWithShape="1">
          <a:blip r:embed="rId3"/>
          <a:srcRect t="13252"/>
          <a:stretch/>
        </p:blipFill>
        <p:spPr>
          <a:xfrm>
            <a:off x="347857" y="2357566"/>
            <a:ext cx="11293158" cy="3187430"/>
          </a:xfrm>
          <a:prstGeom prst="rect">
            <a:avLst/>
          </a:prstGeom>
        </p:spPr>
      </p:pic>
      <p:pic>
        <p:nvPicPr>
          <p:cNvPr id="8" name="Picture 7">
            <a:extLst>
              <a:ext uri="{FF2B5EF4-FFF2-40B4-BE49-F238E27FC236}">
                <a16:creationId xmlns:a16="http://schemas.microsoft.com/office/drawing/2014/main" id="{D334E579-C1B2-354E-9CE1-9740DD5048D8}"/>
              </a:ext>
            </a:extLst>
          </p:cNvPr>
          <p:cNvPicPr>
            <a:picLocks noChangeAspect="1"/>
          </p:cNvPicPr>
          <p:nvPr/>
        </p:nvPicPr>
        <p:blipFill rotWithShape="1">
          <a:blip r:embed="rId4"/>
          <a:srcRect r="6314"/>
          <a:stretch/>
        </p:blipFill>
        <p:spPr>
          <a:xfrm>
            <a:off x="347857" y="2074142"/>
            <a:ext cx="11293158" cy="283424"/>
          </a:xfrm>
          <a:prstGeom prst="rect">
            <a:avLst/>
          </a:prstGeom>
        </p:spPr>
      </p:pic>
    </p:spTree>
    <p:extLst>
      <p:ext uri="{BB962C8B-B14F-4D97-AF65-F5344CB8AC3E}">
        <p14:creationId xmlns:p14="http://schemas.microsoft.com/office/powerpoint/2010/main" val="3354639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ageCurlDoubl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化学实验基本方法》"/>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423259"/>
      </a:dk2>
      <a:lt2>
        <a:srgbClr val="E2E3E8"/>
      </a:lt2>
      <a:accent1>
        <a:srgbClr val="DEC67E"/>
      </a:accent1>
      <a:accent2>
        <a:srgbClr val="D78962"/>
      </a:accent2>
      <a:accent3>
        <a:srgbClr val="DE7E86"/>
      </a:accent3>
      <a:accent4>
        <a:srgbClr val="D7629C"/>
      </a:accent4>
      <a:accent5>
        <a:srgbClr val="DE7ED6"/>
      </a:accent5>
      <a:accent6>
        <a:srgbClr val="B062D7"/>
      </a:accent6>
      <a:hlink>
        <a:srgbClr val="3E4B74"/>
      </a:hlink>
      <a:folHlink>
        <a:srgbClr val="4C4C4C"/>
      </a:folHlink>
    </a:clrScheme>
    <a:fontScheme name="Slate">
      <a:majorFont>
        <a:latin typeface="Calisto MT" panose="02040603050505030304"/>
        <a:ea typeface="Calisto MT" panose="02040603050505030304"/>
        <a:cs typeface="Arial"/>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Calisto MT" panose="02040603050505030304"/>
        <a:cs typeface="Arial"/>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fillRect/>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TotalTime>
  <Words>604</Words>
  <Application>Microsoft Office PowerPoint</Application>
  <PresentationFormat>Widescreen</PresentationFormat>
  <Paragraphs>116</Paragraphs>
  <Slides>39</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等线</vt:lpstr>
      <vt:lpstr>Calisto MT</vt:lpstr>
      <vt:lpstr>Source Han Sans SC</vt:lpstr>
      <vt:lpstr>Wingdings 2</vt:lpstr>
      <vt:lpstr>字魂73号-江南手书</vt:lpstr>
      <vt:lpstr>SlateVTI</vt:lpstr>
      <vt:lpstr>Toxins and Targets</vt:lpstr>
      <vt:lpstr>Team Members:</vt:lpstr>
      <vt:lpstr>Introduction</vt:lpstr>
      <vt:lpstr>PowerPoint Presentation</vt:lpstr>
      <vt:lpstr>Database Tables </vt:lpstr>
      <vt:lpstr>PowerPoint Presentation</vt:lpstr>
      <vt:lpstr>Relations</vt:lpstr>
      <vt:lpstr>PowerPoint Presentation</vt:lpstr>
      <vt:lpstr>Power of Flexible Schema</vt:lpstr>
      <vt:lpstr>4 NaN fileds</vt:lpstr>
      <vt:lpstr>0 NaN fileds</vt:lpstr>
      <vt:lpstr>Works well only wanted records is affected</vt:lpstr>
      <vt:lpstr>PowerPoint Presentation</vt:lpstr>
      <vt:lpstr>Remove Blank Columns</vt:lpstr>
      <vt:lpstr>Facet by blank Results</vt:lpstr>
      <vt:lpstr>Remove Duplicates</vt:lpstr>
      <vt:lpstr>Blank down duplicates after sorting</vt:lpstr>
      <vt:lpstr>Remove blanked duplicates</vt:lpstr>
      <vt:lpstr>Cleaned Data</vt:lpstr>
      <vt:lpstr>Remove Noise from ID</vt:lpstr>
      <vt:lpstr>Star Correct IDs</vt:lpstr>
      <vt:lpstr>Remove Unstarred</vt:lpstr>
      <vt:lpstr>PowerPoint Presentation</vt:lpstr>
      <vt:lpstr>Connecting database and reading the collections</vt:lpstr>
      <vt:lpstr>PowerPoint Presentation</vt:lpstr>
      <vt:lpstr>Find</vt:lpstr>
      <vt:lpstr>Find</vt:lpstr>
      <vt:lpstr>Update</vt:lpstr>
      <vt:lpstr>Update</vt:lpstr>
      <vt:lpstr>Delete</vt:lpstr>
      <vt:lpstr>Delete</vt:lpstr>
      <vt:lpstr>Aggregate</vt:lpstr>
      <vt:lpstr>Aggregate</vt:lpstr>
      <vt:lpstr>Insert</vt:lpstr>
      <vt:lpstr>Insert</vt:lpstr>
      <vt:lpstr>Maximum</vt:lpstr>
      <vt:lpstr>Indexing</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《化学实验基本方法》</dc:title>
  <dc:creator>刘 朝霞</dc:creator>
  <cp:lastModifiedBy>Mohamed 20367785</cp:lastModifiedBy>
  <cp:revision>79</cp:revision>
  <dcterms:created xsi:type="dcterms:W3CDTF">2019-07-05T05:24:34Z</dcterms:created>
  <dcterms:modified xsi:type="dcterms:W3CDTF">2023-05-23T07:28:37Z</dcterms:modified>
</cp:coreProperties>
</file>